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99" r:id="rId5"/>
  </p:sldMasterIdLst>
  <p:notesMasterIdLst>
    <p:notesMasterId r:id="rId32"/>
  </p:notesMasterIdLst>
  <p:sldIdLst>
    <p:sldId id="357" r:id="rId6"/>
    <p:sldId id="385" r:id="rId7"/>
    <p:sldId id="351" r:id="rId8"/>
    <p:sldId id="363" r:id="rId9"/>
    <p:sldId id="364" r:id="rId10"/>
    <p:sldId id="352" r:id="rId11"/>
    <p:sldId id="380" r:id="rId12"/>
    <p:sldId id="362" r:id="rId13"/>
    <p:sldId id="366" r:id="rId14"/>
    <p:sldId id="365" r:id="rId15"/>
    <p:sldId id="384" r:id="rId16"/>
    <p:sldId id="367" r:id="rId17"/>
    <p:sldId id="368" r:id="rId18"/>
    <p:sldId id="369" r:id="rId19"/>
    <p:sldId id="378" r:id="rId20"/>
    <p:sldId id="370" r:id="rId21"/>
    <p:sldId id="371" r:id="rId22"/>
    <p:sldId id="372" r:id="rId23"/>
    <p:sldId id="379" r:id="rId24"/>
    <p:sldId id="373" r:id="rId25"/>
    <p:sldId id="374" r:id="rId26"/>
    <p:sldId id="375" r:id="rId27"/>
    <p:sldId id="382" r:id="rId28"/>
    <p:sldId id="381" r:id="rId29"/>
    <p:sldId id="377" r:id="rId30"/>
    <p:sldId id="383"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104" charset="0"/>
        <a:ea typeface="+mn-ea"/>
        <a:cs typeface="+mn-cs"/>
      </a:defRPr>
    </a:lvl1pPr>
    <a:lvl2pPr marL="457200" algn="l" rtl="0" fontAlgn="base">
      <a:spcBef>
        <a:spcPct val="0"/>
      </a:spcBef>
      <a:spcAft>
        <a:spcPct val="0"/>
      </a:spcAft>
      <a:defRPr kern="1200">
        <a:solidFill>
          <a:schemeClr val="tx1"/>
        </a:solidFill>
        <a:latin typeface="Arial" pitchFamily="-104" charset="0"/>
        <a:ea typeface="+mn-ea"/>
        <a:cs typeface="+mn-cs"/>
      </a:defRPr>
    </a:lvl2pPr>
    <a:lvl3pPr marL="914400" algn="l" rtl="0" fontAlgn="base">
      <a:spcBef>
        <a:spcPct val="0"/>
      </a:spcBef>
      <a:spcAft>
        <a:spcPct val="0"/>
      </a:spcAft>
      <a:defRPr kern="1200">
        <a:solidFill>
          <a:schemeClr val="tx1"/>
        </a:solidFill>
        <a:latin typeface="Arial" pitchFamily="-104" charset="0"/>
        <a:ea typeface="+mn-ea"/>
        <a:cs typeface="+mn-cs"/>
      </a:defRPr>
    </a:lvl3pPr>
    <a:lvl4pPr marL="1371600" algn="l" rtl="0" fontAlgn="base">
      <a:spcBef>
        <a:spcPct val="0"/>
      </a:spcBef>
      <a:spcAft>
        <a:spcPct val="0"/>
      </a:spcAft>
      <a:defRPr kern="1200">
        <a:solidFill>
          <a:schemeClr val="tx1"/>
        </a:solidFill>
        <a:latin typeface="Arial" pitchFamily="-104" charset="0"/>
        <a:ea typeface="+mn-ea"/>
        <a:cs typeface="+mn-cs"/>
      </a:defRPr>
    </a:lvl4pPr>
    <a:lvl5pPr marL="1828800" algn="l" rtl="0" fontAlgn="base">
      <a:spcBef>
        <a:spcPct val="0"/>
      </a:spcBef>
      <a:spcAft>
        <a:spcPct val="0"/>
      </a:spcAft>
      <a:defRPr kern="1200">
        <a:solidFill>
          <a:schemeClr val="tx1"/>
        </a:solidFill>
        <a:latin typeface="Arial" pitchFamily="-104" charset="0"/>
        <a:ea typeface="+mn-ea"/>
        <a:cs typeface="+mn-cs"/>
      </a:defRPr>
    </a:lvl5pPr>
    <a:lvl6pPr marL="2286000" algn="l" defTabSz="457200" rtl="0" eaLnBrk="1" latinLnBrk="0" hangingPunct="1">
      <a:defRPr kern="1200">
        <a:solidFill>
          <a:schemeClr val="tx1"/>
        </a:solidFill>
        <a:latin typeface="Arial" pitchFamily="-104" charset="0"/>
        <a:ea typeface="+mn-ea"/>
        <a:cs typeface="+mn-cs"/>
      </a:defRPr>
    </a:lvl6pPr>
    <a:lvl7pPr marL="2743200" algn="l" defTabSz="457200" rtl="0" eaLnBrk="1" latinLnBrk="0" hangingPunct="1">
      <a:defRPr kern="1200">
        <a:solidFill>
          <a:schemeClr val="tx1"/>
        </a:solidFill>
        <a:latin typeface="Arial" pitchFamily="-104" charset="0"/>
        <a:ea typeface="+mn-ea"/>
        <a:cs typeface="+mn-cs"/>
      </a:defRPr>
    </a:lvl7pPr>
    <a:lvl8pPr marL="3200400" algn="l" defTabSz="457200" rtl="0" eaLnBrk="1" latinLnBrk="0" hangingPunct="1">
      <a:defRPr kern="1200">
        <a:solidFill>
          <a:schemeClr val="tx1"/>
        </a:solidFill>
        <a:latin typeface="Arial" pitchFamily="-104" charset="0"/>
        <a:ea typeface="+mn-ea"/>
        <a:cs typeface="+mn-cs"/>
      </a:defRPr>
    </a:lvl8pPr>
    <a:lvl9pPr marL="3657600" algn="l" defTabSz="457200" rtl="0" eaLnBrk="1" latinLnBrk="0" hangingPunct="1">
      <a:defRPr kern="1200">
        <a:solidFill>
          <a:schemeClr val="tx1"/>
        </a:solidFill>
        <a:latin typeface="Arial" pitchFamily="-104" charset="0"/>
        <a:ea typeface="+mn-ea"/>
        <a:cs typeface="+mn-cs"/>
      </a:defRPr>
    </a:lvl9pPr>
  </p:defaultTextStyle>
  <p:extLst>
    <p:ext uri="{521415D9-36F7-43E2-AB2F-B90AF26B5E84}">
      <p14:sectionLst xmlns:p14="http://schemas.microsoft.com/office/powerpoint/2010/main">
        <p14:section name="Default Section" id="{350F204D-2E3B-4F4B-8619-3865569B6B46}">
          <p14:sldIdLst>
            <p14:sldId id="357"/>
            <p14:sldId id="385"/>
            <p14:sldId id="351"/>
            <p14:sldId id="363"/>
            <p14:sldId id="364"/>
            <p14:sldId id="352"/>
            <p14:sldId id="380"/>
            <p14:sldId id="362"/>
            <p14:sldId id="366"/>
            <p14:sldId id="365"/>
            <p14:sldId id="384"/>
            <p14:sldId id="367"/>
            <p14:sldId id="368"/>
            <p14:sldId id="369"/>
            <p14:sldId id="378"/>
            <p14:sldId id="370"/>
            <p14:sldId id="371"/>
            <p14:sldId id="372"/>
            <p14:sldId id="379"/>
            <p14:sldId id="373"/>
            <p14:sldId id="374"/>
            <p14:sldId id="375"/>
            <p14:sldId id="382"/>
            <p14:sldId id="381"/>
            <p14:sldId id="377"/>
            <p14:sldId id="3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y Dearth" initials="S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B77"/>
    <a:srgbClr val="ADD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7"/>
    <p:restoredTop sz="94737"/>
  </p:normalViewPr>
  <p:slideViewPr>
    <p:cSldViewPr>
      <p:cViewPr varScale="1">
        <p:scale>
          <a:sx n="102" d="100"/>
          <a:sy n="102" d="100"/>
        </p:scale>
        <p:origin x="3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e Lamb" userId="17d28136-5263-48b0-a153-7aca3cdaa9b6" providerId="ADAL" clId="{EBE4D20F-5222-024E-A3FE-F01C8058939A}"/>
    <pc:docChg chg="custSel modSld">
      <pc:chgData name="Emilie Lamb" userId="17d28136-5263-48b0-a153-7aca3cdaa9b6" providerId="ADAL" clId="{EBE4D20F-5222-024E-A3FE-F01C8058939A}" dt="2018-10-11T17:53:50.952" v="1" actId="207"/>
      <pc:docMkLst>
        <pc:docMk/>
      </pc:docMkLst>
      <pc:sldChg chg="modSp">
        <pc:chgData name="Emilie Lamb" userId="17d28136-5263-48b0-a153-7aca3cdaa9b6" providerId="ADAL" clId="{EBE4D20F-5222-024E-A3FE-F01C8058939A}" dt="2018-10-11T17:53:50.952" v="1" actId="207"/>
        <pc:sldMkLst>
          <pc:docMk/>
          <pc:sldMk cId="1041427761" sldId="370"/>
        </pc:sldMkLst>
        <pc:spChg chg="mod">
          <ac:chgData name="Emilie Lamb" userId="17d28136-5263-48b0-a153-7aca3cdaa9b6" providerId="ADAL" clId="{EBE4D20F-5222-024E-A3FE-F01C8058939A}" dt="2018-10-11T17:53:50.952" v="1" actId="207"/>
          <ac:spMkLst>
            <pc:docMk/>
            <pc:sldMk cId="1041427761" sldId="370"/>
            <ac:spMk id="7" creationId="{33B212F3-7617-E341-849B-1C68FC35C21E}"/>
          </ac:spMkLst>
        </pc:spChg>
      </pc:sldChg>
      <pc:sldChg chg="modSp">
        <pc:chgData name="Emilie Lamb" userId="17d28136-5263-48b0-a153-7aca3cdaa9b6" providerId="ADAL" clId="{EBE4D20F-5222-024E-A3FE-F01C8058939A}" dt="2018-10-11T17:53:41.400" v="0" actId="207"/>
        <pc:sldMkLst>
          <pc:docMk/>
          <pc:sldMk cId="3020456619" sldId="371"/>
        </pc:sldMkLst>
        <pc:graphicFrameChg chg="modGraphic">
          <ac:chgData name="Emilie Lamb" userId="17d28136-5263-48b0-a153-7aca3cdaa9b6" providerId="ADAL" clId="{EBE4D20F-5222-024E-A3FE-F01C8058939A}" dt="2018-10-11T17:53:41.400" v="0" actId="207"/>
          <ac:graphicFrameMkLst>
            <pc:docMk/>
            <pc:sldMk cId="3020456619" sldId="371"/>
            <ac:graphicFrameMk id="4" creationId="{294E1438-CD0F-584A-8DCD-E19E9D18EFD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syndromic.sharepoint.com/Shared%20Documents/Project%20Documents/NSSP%20CoP/Satisfaction%20Survey/2018%20National%20Syndromic%20Surveillance%20Program&#160;Community%20of%20Practice&#160;As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sz="1400" dirty="0">
                <a:latin typeface="+mn-lt"/>
              </a:rPr>
              <a:t>Figure</a:t>
            </a:r>
            <a:r>
              <a:rPr lang="en-US" sz="1400" baseline="0" dirty="0">
                <a:latin typeface="+mn-lt"/>
              </a:rPr>
              <a:t> 1: Role in Relationship to Syndromic Surveillance (n=43)</a:t>
            </a:r>
            <a:endParaRPr lang="en-US" sz="1400" dirty="0">
              <a:latin typeface="+mn-lt"/>
            </a:endParaRPr>
          </a:p>
        </c:rich>
      </c:tx>
      <c:overlay val="0"/>
    </c:title>
    <c:autoTitleDeleted val="0"/>
    <c:plotArea>
      <c:layout/>
      <c:barChart>
        <c:barDir val="bar"/>
        <c:grouping val="clustered"/>
        <c:varyColors val="0"/>
        <c:ser>
          <c:idx val="0"/>
          <c:order val="0"/>
          <c:tx>
            <c:strRef>
              <c:f>'[2018 National Syndromic Surveillance Program Community of Practice Ass.xlsx]Question 22'!$B$3</c:f>
              <c:strCache>
                <c:ptCount val="1"/>
                <c:pt idx="0">
                  <c:v>Responses</c:v>
                </c:pt>
              </c:strCache>
            </c:strRef>
          </c:tx>
          <c:spPr>
            <a:solidFill>
              <a:schemeClr val="accent1">
                <a:lumMod val="75000"/>
              </a:schemeClr>
            </a:solidFill>
            <a:ln>
              <a:prstDash val="solid"/>
            </a:ln>
          </c:spPr>
          <c:invertIfNegative val="0"/>
          <c:cat>
            <c:strRef>
              <c:f>'[2018 National Syndromic Surveillance Program Community of Practice Ass.xlsx]Question 22'!$A$4:$A$15</c:f>
              <c:strCache>
                <c:ptCount val="12"/>
                <c:pt idx="0">
                  <c:v>Epidemiologist</c:v>
                </c:pt>
                <c:pt idx="1">
                  <c:v>Data Analyst</c:v>
                </c:pt>
                <c:pt idx="2">
                  <c:v>BioSense Platform Site Administrator</c:v>
                </c:pt>
                <c:pt idx="3">
                  <c:v>IT/Informatics Specialist</c:v>
                </c:pt>
                <c:pt idx="4">
                  <c:v>Program Manager/Coordinator</c:v>
                </c:pt>
                <c:pt idx="5">
                  <c:v>Statistician</c:v>
                </c:pt>
                <c:pt idx="6">
                  <c:v>Emergency Preparedness and Response Specialist</c:v>
                </c:pt>
                <c:pt idx="7">
                  <c:v>Policy Analyst</c:v>
                </c:pt>
                <c:pt idx="8">
                  <c:v>Environmental Health Specialist</c:v>
                </c:pt>
                <c:pt idx="9">
                  <c:v>Program Evaluator</c:v>
                </c:pt>
                <c:pt idx="10">
                  <c:v>Project Officer</c:v>
                </c:pt>
                <c:pt idx="11">
                  <c:v>Other (please describe)</c:v>
                </c:pt>
              </c:strCache>
            </c:strRef>
          </c:cat>
          <c:val>
            <c:numRef>
              <c:f>'[2018 National Syndromic Surveillance Program Community of Practice Ass.xlsx]Question 22'!$B$4:$B$15</c:f>
              <c:numCache>
                <c:formatCode>0.00%</c:formatCode>
                <c:ptCount val="12"/>
                <c:pt idx="0">
                  <c:v>0.58140000000000003</c:v>
                </c:pt>
                <c:pt idx="1">
                  <c:v>0.37209999999999999</c:v>
                </c:pt>
                <c:pt idx="2">
                  <c:v>0.2326</c:v>
                </c:pt>
                <c:pt idx="3">
                  <c:v>0.1628</c:v>
                </c:pt>
                <c:pt idx="4">
                  <c:v>9.2999999999999999E-2</c:v>
                </c:pt>
                <c:pt idx="5">
                  <c:v>6.9800000000000001E-2</c:v>
                </c:pt>
                <c:pt idx="6">
                  <c:v>4.65E-2</c:v>
                </c:pt>
                <c:pt idx="7">
                  <c:v>4.65E-2</c:v>
                </c:pt>
                <c:pt idx="8">
                  <c:v>2.3300000000000001E-2</c:v>
                </c:pt>
                <c:pt idx="9">
                  <c:v>2.3300000000000001E-2</c:v>
                </c:pt>
                <c:pt idx="10">
                  <c:v>2.3300000000000001E-2</c:v>
                </c:pt>
                <c:pt idx="11">
                  <c:v>2.3300000000000001E-2</c:v>
                </c:pt>
              </c:numCache>
            </c:numRef>
          </c:val>
          <c:extLst>
            <c:ext xmlns:c16="http://schemas.microsoft.com/office/drawing/2014/chart" uri="{C3380CC4-5D6E-409C-BE32-E72D297353CC}">
              <c16:uniqueId val="{00000000-D913-7143-B02F-10C92C5E1735}"/>
            </c:ext>
          </c:extLst>
        </c:ser>
        <c:dLbls>
          <c:showLegendKey val="0"/>
          <c:showVal val="0"/>
          <c:showCatName val="0"/>
          <c:showSerName val="0"/>
          <c:showPercent val="0"/>
          <c:showBubbleSize val="0"/>
        </c:dLbls>
        <c:gapWidth val="150"/>
        <c:axId val="-1418365376"/>
        <c:axId val="-1422472496"/>
      </c:barChart>
      <c:valAx>
        <c:axId val="-1422472496"/>
        <c:scaling>
          <c:orientation val="minMax"/>
        </c:scaling>
        <c:delete val="0"/>
        <c:axPos val="t"/>
        <c:majorGridlines/>
        <c:numFmt formatCode="0%" sourceLinked="0"/>
        <c:majorTickMark val="out"/>
        <c:minorTickMark val="none"/>
        <c:tickLblPos val="nextTo"/>
        <c:crossAx val="-1418365376"/>
        <c:crosses val="autoZero"/>
        <c:crossBetween val="between"/>
      </c:valAx>
      <c:catAx>
        <c:axId val="-1418365376"/>
        <c:scaling>
          <c:orientation val="maxMin"/>
        </c:scaling>
        <c:delete val="0"/>
        <c:axPos val="l"/>
        <c:numFmt formatCode="General" sourceLinked="1"/>
        <c:majorTickMark val="out"/>
        <c:minorTickMark val="none"/>
        <c:tickLblPos val="nextTo"/>
        <c:crossAx val="-1422472496"/>
        <c:crosses val="autoZero"/>
        <c:auto val="0"/>
        <c:lblAlgn val="ctr"/>
        <c:lblOffset val="100"/>
        <c:noMultiLvlLbl val="0"/>
      </c:catAx>
    </c:plotArea>
    <c:plotVisOnly val="0"/>
    <c:dispBlanksAs val="zero"/>
    <c:showDLblsOverMax val="0"/>
  </c:chart>
  <c:spPr>
    <a:ln>
      <a:solidFill>
        <a:schemeClr val="accent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pitchFamily="-109" charset="0"/>
              </a:defRPr>
            </a:lvl1pPr>
          </a:lstStyle>
          <a:p>
            <a:pPr>
              <a:defRPr/>
            </a:pPr>
            <a:fld id="{16CFCB86-7B98-5943-9F72-5418C55102D0}" type="datetime1">
              <a:rPr lang="en-US"/>
              <a:pPr>
                <a:defRPr/>
              </a:pPr>
              <a:t>10/11/18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pitchFamily="-109" charset="0"/>
              </a:defRPr>
            </a:lvl1pPr>
          </a:lstStyle>
          <a:p>
            <a:pPr>
              <a:defRPr/>
            </a:pPr>
            <a:fld id="{C84D14FF-C944-3142-9BCF-D70A9F508E77}" type="slidenum">
              <a:rPr lang="en-US"/>
              <a:pPr>
                <a:defRPr/>
              </a:pPr>
              <a:t>‹#›</a:t>
            </a:fld>
            <a:endParaRPr lang="en-US" dirty="0"/>
          </a:p>
        </p:txBody>
      </p:sp>
    </p:spTree>
    <p:extLst>
      <p:ext uri="{BB962C8B-B14F-4D97-AF65-F5344CB8AC3E}">
        <p14:creationId xmlns:p14="http://schemas.microsoft.com/office/powerpoint/2010/main" val="431603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4D14FF-C944-3142-9BCF-D70A9F508E77}" type="slidenum">
              <a:rPr lang="en-US" smtClean="0"/>
              <a:pPr>
                <a:defRPr/>
              </a:pPr>
              <a:t>1</a:t>
            </a:fld>
            <a:endParaRPr lang="en-US" dirty="0"/>
          </a:p>
        </p:txBody>
      </p:sp>
    </p:spTree>
    <p:extLst>
      <p:ext uri="{BB962C8B-B14F-4D97-AF65-F5344CB8AC3E}">
        <p14:creationId xmlns:p14="http://schemas.microsoft.com/office/powerpoint/2010/main" val="63949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4D14FF-C944-3142-9BCF-D70A9F508E77}" type="slidenum">
              <a:rPr lang="en-US" smtClean="0"/>
              <a:pPr>
                <a:defRPr/>
              </a:pPr>
              <a:t>4</a:t>
            </a:fld>
            <a:endParaRPr lang="en-US" dirty="0"/>
          </a:p>
        </p:txBody>
      </p:sp>
    </p:spTree>
    <p:extLst>
      <p:ext uri="{BB962C8B-B14F-4D97-AF65-F5344CB8AC3E}">
        <p14:creationId xmlns:p14="http://schemas.microsoft.com/office/powerpoint/2010/main" val="38310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4D14FF-C944-3142-9BCF-D70A9F508E77}" type="slidenum">
              <a:rPr lang="en-US" smtClean="0"/>
              <a:pPr>
                <a:defRPr/>
              </a:pPr>
              <a:t>6</a:t>
            </a:fld>
            <a:endParaRPr lang="en-US" dirty="0"/>
          </a:p>
        </p:txBody>
      </p:sp>
    </p:spTree>
    <p:extLst>
      <p:ext uri="{BB962C8B-B14F-4D97-AF65-F5344CB8AC3E}">
        <p14:creationId xmlns:p14="http://schemas.microsoft.com/office/powerpoint/2010/main" val="1427233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4D14FF-C944-3142-9BCF-D70A9F508E77}" type="slidenum">
              <a:rPr lang="en-US" smtClean="0"/>
              <a:pPr>
                <a:defRPr/>
              </a:pPr>
              <a:t>7</a:t>
            </a:fld>
            <a:endParaRPr lang="en-US" dirty="0"/>
          </a:p>
        </p:txBody>
      </p:sp>
    </p:spTree>
    <p:extLst>
      <p:ext uri="{BB962C8B-B14F-4D97-AF65-F5344CB8AC3E}">
        <p14:creationId xmlns:p14="http://schemas.microsoft.com/office/powerpoint/2010/main" val="2820449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4D14FF-C944-3142-9BCF-D70A9F508E77}" type="slidenum">
              <a:rPr lang="en-US" smtClean="0"/>
              <a:pPr>
                <a:defRPr/>
              </a:pPr>
              <a:t>8</a:t>
            </a:fld>
            <a:endParaRPr lang="en-US" dirty="0"/>
          </a:p>
        </p:txBody>
      </p:sp>
    </p:spTree>
    <p:extLst>
      <p:ext uri="{BB962C8B-B14F-4D97-AF65-F5344CB8AC3E}">
        <p14:creationId xmlns:p14="http://schemas.microsoft.com/office/powerpoint/2010/main" val="88413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0D3F5D"/>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Helvetica Neue"/>
                <a:cs typeface="Helvetica Neue"/>
              </a:defRPr>
            </a:lvl1pPr>
            <a:lvl2pPr>
              <a:defRPr>
                <a:latin typeface="Helvetica Neue"/>
                <a:cs typeface="Helvetica Neue"/>
              </a:defRPr>
            </a:lvl2pPr>
            <a:lvl3pPr>
              <a:defRPr>
                <a:latin typeface="Helvetica Neue"/>
                <a:cs typeface="Helvetica Neue"/>
              </a:defRPr>
            </a:lvl3pPr>
            <a:lvl4pPr>
              <a:defRPr>
                <a:latin typeface="Helvetica Neue"/>
                <a:cs typeface="Helvetica Neue"/>
              </a:defRPr>
            </a:lvl4pPr>
            <a:lvl5pPr>
              <a:defRPr>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32157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532632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01745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Box 6"/>
          <p:cNvSpPr txBox="1"/>
          <p:nvPr/>
        </p:nvSpPr>
        <p:spPr>
          <a:xfrm>
            <a:off x="272133" y="2317292"/>
            <a:ext cx="8604593" cy="2739211"/>
          </a:xfrm>
          <a:prstGeom prst="rect">
            <a:avLst/>
          </a:prstGeom>
          <a:noFill/>
        </p:spPr>
        <p:txBody>
          <a:bodyPr wrap="square" rtlCol="0">
            <a:spAutoFit/>
          </a:bodyPr>
          <a:lstStyle/>
          <a:p>
            <a:pPr algn="ctr" defTabSz="457200" fontAlgn="auto">
              <a:spcBef>
                <a:spcPts val="0"/>
              </a:spcBef>
              <a:spcAft>
                <a:spcPts val="0"/>
              </a:spcAft>
            </a:pPr>
            <a:r>
              <a:rPr lang="en-US" sz="3200" dirty="0">
                <a:solidFill>
                  <a:prstClr val="black"/>
                </a:solidFill>
                <a:latin typeface="Helvetica Neue"/>
                <a:cs typeface="Helvetica Neue"/>
              </a:rPr>
              <a:t>Title</a:t>
            </a:r>
          </a:p>
          <a:p>
            <a:pPr algn="ctr" defTabSz="457200" fontAlgn="auto">
              <a:spcBef>
                <a:spcPts val="0"/>
              </a:spcBef>
              <a:spcAft>
                <a:spcPts val="0"/>
              </a:spcAft>
            </a:pPr>
            <a:endParaRPr lang="en-US" sz="2000" dirty="0">
              <a:solidFill>
                <a:prstClr val="black"/>
              </a:solidFill>
              <a:latin typeface="Helvetica Neue"/>
              <a:cs typeface="Helvetica Neue"/>
            </a:endParaRPr>
          </a:p>
          <a:p>
            <a:pPr algn="ctr" defTabSz="457200" fontAlgn="auto">
              <a:spcBef>
                <a:spcPts val="0"/>
              </a:spcBef>
              <a:spcAft>
                <a:spcPts val="0"/>
              </a:spcAft>
            </a:pPr>
            <a:r>
              <a:rPr lang="en-US" sz="2000" dirty="0">
                <a:solidFill>
                  <a:prstClr val="black"/>
                </a:solidFill>
                <a:latin typeface="Helvetica Neue"/>
                <a:cs typeface="Helvetica Neue"/>
              </a:rPr>
              <a:t>Authors/Presenter</a:t>
            </a:r>
          </a:p>
          <a:p>
            <a:pPr algn="ctr" defTabSz="457200" fontAlgn="auto">
              <a:spcBef>
                <a:spcPts val="0"/>
              </a:spcBef>
              <a:spcAft>
                <a:spcPts val="0"/>
              </a:spcAft>
            </a:pPr>
            <a:endParaRPr lang="en-US" sz="2000" dirty="0">
              <a:solidFill>
                <a:prstClr val="black"/>
              </a:solidFill>
              <a:latin typeface="Helvetica Neue"/>
              <a:cs typeface="Helvetica Neue"/>
            </a:endParaRPr>
          </a:p>
          <a:p>
            <a:pPr algn="ctr" defTabSz="457200" fontAlgn="auto">
              <a:spcBef>
                <a:spcPts val="0"/>
              </a:spcBef>
              <a:spcAft>
                <a:spcPts val="0"/>
              </a:spcAft>
            </a:pPr>
            <a:endParaRPr lang="en-US" sz="2000" dirty="0">
              <a:solidFill>
                <a:prstClr val="black"/>
              </a:solidFill>
              <a:latin typeface="Helvetica Neue"/>
              <a:cs typeface="Helvetica Neue"/>
            </a:endParaRPr>
          </a:p>
          <a:p>
            <a:pPr algn="ctr" defTabSz="457200" fontAlgn="auto">
              <a:spcBef>
                <a:spcPts val="0"/>
              </a:spcBef>
              <a:spcAft>
                <a:spcPts val="0"/>
              </a:spcAft>
            </a:pPr>
            <a:r>
              <a:rPr lang="en-US" sz="2000" dirty="0">
                <a:solidFill>
                  <a:prstClr val="black"/>
                </a:solidFill>
                <a:latin typeface="Helvetica Neue"/>
                <a:cs typeface="Helvetica Neue"/>
              </a:rPr>
              <a:t>2012 ISDS Annual Conference</a:t>
            </a:r>
          </a:p>
          <a:p>
            <a:pPr algn="ctr" defTabSz="457200" fontAlgn="auto">
              <a:spcBef>
                <a:spcPts val="0"/>
              </a:spcBef>
              <a:spcAft>
                <a:spcPts val="0"/>
              </a:spcAft>
            </a:pPr>
            <a:r>
              <a:rPr lang="en-US" sz="2000" i="1" dirty="0">
                <a:solidFill>
                  <a:prstClr val="black"/>
                </a:solidFill>
                <a:latin typeface="Helvetica Neue"/>
                <a:cs typeface="Helvetica Neue"/>
              </a:rPr>
              <a:t>Date</a:t>
            </a:r>
          </a:p>
          <a:p>
            <a:pPr algn="ctr" defTabSz="457200" fontAlgn="auto">
              <a:spcBef>
                <a:spcPts val="0"/>
              </a:spcBef>
              <a:spcAft>
                <a:spcPts val="0"/>
              </a:spcAft>
            </a:pPr>
            <a:r>
              <a:rPr lang="en-US" sz="2000" dirty="0">
                <a:solidFill>
                  <a:prstClr val="black"/>
                </a:solidFill>
                <a:latin typeface="Helvetica Neue"/>
                <a:cs typeface="Helvetica Neue"/>
              </a:rPr>
              <a:t>San Diego, CA</a:t>
            </a:r>
          </a:p>
        </p:txBody>
      </p:sp>
      <p:pic>
        <p:nvPicPr>
          <p:cNvPr id="8" name="Picture 7" descr="IDSD_Sign_2011.pdf"/>
          <p:cNvPicPr>
            <a:picLocks noChangeAspect="1"/>
          </p:cNvPicPr>
          <p:nvPr/>
        </p:nvPicPr>
        <p:blipFill rotWithShape="1">
          <a:blip r:embed="rId2">
            <a:extLst>
              <a:ext uri="{28A0092B-C50C-407E-A947-70E740481C1C}">
                <a14:useLocalDpi xmlns:a14="http://schemas.microsoft.com/office/drawing/2010/main" val="0"/>
              </a:ext>
            </a:extLst>
          </a:blip>
          <a:srcRect t="21394" b="45059"/>
          <a:stretch/>
        </p:blipFill>
        <p:spPr>
          <a:xfrm>
            <a:off x="0" y="2010057"/>
            <a:ext cx="9144000" cy="3818842"/>
          </a:xfrm>
          <a:prstGeom prst="rect">
            <a:avLst/>
          </a:prstGeom>
        </p:spPr>
      </p:pic>
      <p:sp>
        <p:nvSpPr>
          <p:cNvPr id="9" name="TextBox 8"/>
          <p:cNvSpPr txBox="1"/>
          <p:nvPr/>
        </p:nvSpPr>
        <p:spPr>
          <a:xfrm>
            <a:off x="0" y="1415618"/>
            <a:ext cx="9144000" cy="584776"/>
          </a:xfrm>
          <a:prstGeom prst="rect">
            <a:avLst/>
          </a:prstGeom>
          <a:solidFill>
            <a:srgbClr val="B1D068"/>
          </a:solidFill>
        </p:spPr>
        <p:txBody>
          <a:bodyPr wrap="square" rtlCol="0">
            <a:spAutoFit/>
          </a:bodyPr>
          <a:lstStyle/>
          <a:p>
            <a:pPr algn="ctr" defTabSz="457200" fontAlgn="auto">
              <a:spcBef>
                <a:spcPts val="0"/>
              </a:spcBef>
              <a:spcAft>
                <a:spcPts val="0"/>
              </a:spcAft>
            </a:pPr>
            <a:endParaRPr lang="en-US" sz="3200" dirty="0">
              <a:solidFill>
                <a:prstClr val="black"/>
              </a:solidFill>
              <a:latin typeface="Helvetica Neue Light"/>
              <a:cs typeface="Helvetica Neue Light"/>
            </a:endParaRPr>
          </a:p>
        </p:txBody>
      </p:sp>
      <p:cxnSp>
        <p:nvCxnSpPr>
          <p:cNvPr id="10" name="Straight Connector 9"/>
          <p:cNvCxnSpPr/>
          <p:nvPr/>
        </p:nvCxnSpPr>
        <p:spPr>
          <a:xfrm>
            <a:off x="0" y="2010057"/>
            <a:ext cx="9144000"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0" y="1415618"/>
            <a:ext cx="9144000"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0" y="5842713"/>
            <a:ext cx="9144000" cy="0"/>
          </a:xfrm>
          <a:prstGeom prst="line">
            <a:avLst/>
          </a:pr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ISDS_logo-color-JPE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70" y="230801"/>
            <a:ext cx="1929238" cy="941468"/>
          </a:xfrm>
          <a:prstGeom prst="rect">
            <a:avLst/>
          </a:prstGeom>
        </p:spPr>
      </p:pic>
    </p:spTree>
    <p:extLst>
      <p:ext uri="{BB962C8B-B14F-4D97-AF65-F5344CB8AC3E}">
        <p14:creationId xmlns:p14="http://schemas.microsoft.com/office/powerpoint/2010/main" val="380833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0077"/>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ISDS_banner_no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44379"/>
          </a:xfrm>
          <a:prstGeom prst="rect">
            <a:avLst/>
          </a:prstGeom>
        </p:spPr>
      </p:pic>
      <p:pic>
        <p:nvPicPr>
          <p:cNvPr id="8" name="Picture 7" descr="ISDS_logo-color-JPE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440" y="5975434"/>
            <a:ext cx="1527105" cy="745227"/>
          </a:xfrm>
          <a:prstGeom prst="rect">
            <a:avLst/>
          </a:prstGeom>
        </p:spPr>
      </p:pic>
    </p:spTree>
    <p:extLst>
      <p:ext uri="{BB962C8B-B14F-4D97-AF65-F5344CB8AC3E}">
        <p14:creationId xmlns:p14="http://schemas.microsoft.com/office/powerpoint/2010/main" val="397413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7803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20823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45181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552877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63748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01CE8-B84A-2C45-AC51-BB89250E2A96}" type="datetimeFigureOut">
              <a:rPr lang="en-US" smtClean="0">
                <a:solidFill>
                  <a:prstClr val="black">
                    <a:tint val="75000"/>
                  </a:prstClr>
                </a:solidFill>
                <a:latin typeface="Calibri"/>
              </a:rPr>
              <a:pPr/>
              <a:t>10/11/18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2412B19-4F96-2F44-B99D-EDC72CEF4B3E}"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353442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26988" y="0"/>
            <a:ext cx="66532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98" r:id="rId1"/>
  </p:sldLayoutIdLst>
  <p:txStyles>
    <p:titleStyle>
      <a:lvl1pPr algn="l" defTabSz="457200" rtl="0" eaLnBrk="0" fontAlgn="base" hangingPunct="0">
        <a:spcBef>
          <a:spcPct val="0"/>
        </a:spcBef>
        <a:spcAft>
          <a:spcPct val="0"/>
        </a:spcAft>
        <a:defRPr sz="3200" b="1" kern="1200">
          <a:solidFill>
            <a:srgbClr val="205372"/>
          </a:solidFill>
          <a:latin typeface="Helvetica Neue"/>
          <a:ea typeface="ＭＳ Ｐゴシック" pitchFamily="-109" charset="-128"/>
          <a:cs typeface="Helvetica Neue"/>
        </a:defRPr>
      </a:lvl1pPr>
      <a:lvl2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2pPr>
      <a:lvl3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3pPr>
      <a:lvl4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4pPr>
      <a:lvl5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5pPr>
      <a:lvl6pPr marL="4572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6pPr>
      <a:lvl7pPr marL="9144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7pPr>
      <a:lvl8pPr marL="13716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8pPr>
      <a:lvl9pPr marL="18288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9pPr>
    </p:titleStyle>
    <p:bodyStyle>
      <a:lvl1pPr marL="342900" indent="-342900" algn="l" defTabSz="457200" rtl="0" eaLnBrk="0" fontAlgn="base" hangingPunct="0">
        <a:spcBef>
          <a:spcPct val="20000"/>
        </a:spcBef>
        <a:spcAft>
          <a:spcPct val="0"/>
        </a:spcAft>
        <a:buFont typeface="Arial" pitchFamily="-104" charset="0"/>
        <a:buChar char="•"/>
        <a:defRPr sz="3200" kern="1200">
          <a:solidFill>
            <a:schemeClr val="tx1"/>
          </a:solidFill>
          <a:latin typeface="Helvetica Neue"/>
          <a:ea typeface="ＭＳ Ｐゴシック" pitchFamily="-109" charset="-128"/>
          <a:cs typeface="Helvetica Neue"/>
        </a:defRPr>
      </a:lvl1pPr>
      <a:lvl2pPr marL="742950" indent="-285750" algn="l" defTabSz="457200" rtl="0" eaLnBrk="0" fontAlgn="base" hangingPunct="0">
        <a:spcBef>
          <a:spcPct val="20000"/>
        </a:spcBef>
        <a:spcAft>
          <a:spcPct val="0"/>
        </a:spcAft>
        <a:buFont typeface="Arial" pitchFamily="-104" charset="0"/>
        <a:buChar char="–"/>
        <a:defRPr sz="2800" kern="1200">
          <a:solidFill>
            <a:schemeClr val="tx1"/>
          </a:solidFill>
          <a:latin typeface="Helvetica Neue"/>
          <a:ea typeface="ＭＳ Ｐゴシック" pitchFamily="-109" charset="-128"/>
          <a:cs typeface="Helvetica Neue"/>
        </a:defRPr>
      </a:lvl2pPr>
      <a:lvl3pPr marL="1143000" indent="-228600" algn="l" defTabSz="457200" rtl="0" eaLnBrk="0" fontAlgn="base" hangingPunct="0">
        <a:spcBef>
          <a:spcPct val="20000"/>
        </a:spcBef>
        <a:spcAft>
          <a:spcPct val="0"/>
        </a:spcAft>
        <a:buFont typeface="Arial" pitchFamily="-104" charset="0"/>
        <a:buChar char="•"/>
        <a:defRPr sz="2400" kern="1200">
          <a:solidFill>
            <a:schemeClr val="tx1"/>
          </a:solidFill>
          <a:latin typeface="Helvetica Neue"/>
          <a:ea typeface="ＭＳ Ｐゴシック" pitchFamily="-109" charset="-128"/>
          <a:cs typeface="Helvetica Neue"/>
        </a:defRPr>
      </a:lvl3pPr>
      <a:lvl4pPr marL="16002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4pPr>
      <a:lvl5pPr marL="20574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31C3578B-E41C-AB48-9C2C-8938882E56E7}" type="datetimeFigureOut">
              <a:rPr lang="en-US" smtClean="0">
                <a:solidFill>
                  <a:prstClr val="black">
                    <a:tint val="75000"/>
                  </a:prstClr>
                </a:solidFill>
                <a:latin typeface="Calibri"/>
              </a:rPr>
              <a:pPr defTabSz="457200" fontAlgn="auto">
                <a:spcBef>
                  <a:spcPts val="0"/>
                </a:spcBef>
                <a:spcAft>
                  <a:spcPts val="0"/>
                </a:spcAft>
              </a:pPr>
              <a:t>10/11/18</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EB1C78C-8430-6E40-BFD2-8EDE7F85D318}" type="slidenum">
              <a:rPr lang="en-US" smtClean="0">
                <a:solidFill>
                  <a:prstClr val="black">
                    <a:tint val="75000"/>
                  </a:prstClr>
                </a:solidFill>
                <a:latin typeface="Calibri"/>
              </a:rPr>
              <a:pPr defTabSz="457200"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23363675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457200" rtl="0" eaLnBrk="1" latinLnBrk="0" hangingPunct="1">
        <a:spcBef>
          <a:spcPct val="0"/>
        </a:spcBef>
        <a:buNone/>
        <a:defRPr sz="48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healthsurveillance.org/" TargetMode="External"/><Relationship Id="rId7" Type="http://schemas.openxmlformats.org/officeDocument/2006/relationships/image" Target="../media/image8.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066800" y="2895600"/>
            <a:ext cx="7010400"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defTabSz="457200" rtl="0" eaLnBrk="0" fontAlgn="base" hangingPunct="0">
              <a:spcBef>
                <a:spcPct val="0"/>
              </a:spcBef>
              <a:spcAft>
                <a:spcPct val="0"/>
              </a:spcAft>
              <a:defRPr sz="3200" b="1" kern="1200">
                <a:solidFill>
                  <a:srgbClr val="0D3F5D"/>
                </a:solidFill>
                <a:latin typeface="Helvetica Neue"/>
                <a:ea typeface="ＭＳ Ｐゴシック" pitchFamily="-109" charset="-128"/>
                <a:cs typeface="Helvetica Neue"/>
              </a:defRPr>
            </a:lvl1pPr>
            <a:lvl2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2pPr>
            <a:lvl3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3pPr>
            <a:lvl4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4pPr>
            <a:lvl5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5pPr>
            <a:lvl6pPr marL="4572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6pPr>
            <a:lvl7pPr marL="9144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7pPr>
            <a:lvl8pPr marL="13716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8pPr>
            <a:lvl9pPr marL="18288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9pPr>
          </a:lstStyle>
          <a:p>
            <a:pPr algn="ctr" eaLnBrk="1" hangingPunct="1"/>
            <a:r>
              <a:rPr lang="en-US" dirty="0">
                <a:latin typeface="Helvetica Neue" pitchFamily="-104" charset="0"/>
                <a:ea typeface="ＭＳ Ｐゴシック" pitchFamily="-104" charset="-128"/>
              </a:rPr>
              <a:t>Results of the 2018 NSSP CoP Member Satisfaction Assessment</a:t>
            </a:r>
          </a:p>
          <a:p>
            <a:pPr algn="ctr" eaLnBrk="1" hangingPunct="1"/>
            <a:endParaRPr lang="en-US" sz="2000" dirty="0">
              <a:latin typeface="Helvetica Neue" pitchFamily="-104" charset="0"/>
              <a:ea typeface="ＭＳ Ｐゴシック" pitchFamily="-104" charset="-128"/>
            </a:endParaRPr>
          </a:p>
          <a:p>
            <a:pPr algn="ctr" eaLnBrk="1" hangingPunct="1"/>
            <a:r>
              <a:rPr lang="en-US" sz="2000" dirty="0">
                <a:latin typeface="Helvetica Neue" pitchFamily="-104" charset="0"/>
                <a:ea typeface="ＭＳ Ｐゴシック" pitchFamily="-104" charset="-128"/>
              </a:rPr>
              <a:t>NSSP CoP Update</a:t>
            </a:r>
          </a:p>
          <a:p>
            <a:pPr algn="ctr" eaLnBrk="1" hangingPunct="1"/>
            <a:r>
              <a:rPr lang="en-US" sz="2000" dirty="0">
                <a:latin typeface="Helvetica Neue" pitchFamily="-104" charset="0"/>
                <a:ea typeface="ＭＳ Ｐゴシック" pitchFamily="-104" charset="-128"/>
              </a:rPr>
              <a:t>2018 ISDS Conference</a:t>
            </a:r>
          </a:p>
        </p:txBody>
      </p:sp>
    </p:spTree>
    <p:extLst>
      <p:ext uri="{BB962C8B-B14F-4D97-AF65-F5344CB8AC3E}">
        <p14:creationId xmlns:p14="http://schemas.microsoft.com/office/powerpoint/2010/main" val="254065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Awareness, Availability, and Use of Tools for the NSSP CoP (cont.)</a:t>
            </a:r>
          </a:p>
        </p:txBody>
      </p:sp>
      <p:sp>
        <p:nvSpPr>
          <p:cNvPr id="6" name="Content Placeholder 5">
            <a:extLst>
              <a:ext uri="{FF2B5EF4-FFF2-40B4-BE49-F238E27FC236}">
                <a16:creationId xmlns:a16="http://schemas.microsoft.com/office/drawing/2014/main" id="{EE85D9E6-6624-A14A-9602-5C67901E03F6}"/>
              </a:ext>
            </a:extLst>
          </p:cNvPr>
          <p:cNvSpPr>
            <a:spLocks noGrp="1"/>
          </p:cNvSpPr>
          <p:nvPr>
            <p:ph idx="1"/>
          </p:nvPr>
        </p:nvSpPr>
        <p:spPr/>
        <p:txBody>
          <a:bodyPr/>
          <a:lstStyle/>
          <a:p>
            <a:r>
              <a:rPr lang="en-US" sz="2400" dirty="0">
                <a:latin typeface="Helvetica" pitchFamily="2" charset="0"/>
              </a:rPr>
              <a:t>The </a:t>
            </a:r>
            <a:r>
              <a:rPr lang="en-US" sz="2400" b="1" dirty="0">
                <a:solidFill>
                  <a:schemeClr val="tx2"/>
                </a:solidFill>
                <a:latin typeface="Helvetica" pitchFamily="2" charset="0"/>
              </a:rPr>
              <a:t>majority of respondents (46%) reported using the Surveillance Knowledge Repository about once a month. </a:t>
            </a:r>
          </a:p>
          <a:p>
            <a:pPr marL="0" indent="0">
              <a:buNone/>
            </a:pPr>
            <a:endParaRPr lang="en-US" sz="2400" b="1" dirty="0">
              <a:solidFill>
                <a:schemeClr val="tx2"/>
              </a:solidFill>
              <a:latin typeface="Helvetica" pitchFamily="2" charset="0"/>
            </a:endParaRPr>
          </a:p>
          <a:p>
            <a:r>
              <a:rPr lang="en-US" sz="2400" dirty="0">
                <a:solidFill>
                  <a:schemeClr val="tx2"/>
                </a:solidFill>
                <a:latin typeface="Helvetica" pitchFamily="2" charset="0"/>
              </a:rPr>
              <a:t>Of the individual “Libraries,” the </a:t>
            </a:r>
            <a:r>
              <a:rPr lang="en-US" sz="2400" b="1" dirty="0">
                <a:solidFill>
                  <a:schemeClr val="tx2"/>
                </a:solidFill>
                <a:latin typeface="Helvetica" pitchFamily="2" charset="0"/>
              </a:rPr>
              <a:t>Syndrome Definition Library was reported to be used the most frequently</a:t>
            </a:r>
            <a:r>
              <a:rPr lang="en-US" sz="2400" dirty="0">
                <a:solidFill>
                  <a:schemeClr val="tx2"/>
                </a:solidFill>
                <a:latin typeface="Helvetica" pitchFamily="2" charset="0"/>
              </a:rPr>
              <a:t>, with 10.9% of respondents reporting that they used it daily to weekly and an additional 17.3% reporting using it several times a month. </a:t>
            </a:r>
          </a:p>
        </p:txBody>
      </p:sp>
    </p:spTree>
    <p:extLst>
      <p:ext uri="{BB962C8B-B14F-4D97-AF65-F5344CB8AC3E}">
        <p14:creationId xmlns:p14="http://schemas.microsoft.com/office/powerpoint/2010/main" val="363788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Awareness, Availability, and Use of Tools for the NSSP CoP (cont.)</a:t>
            </a:r>
          </a:p>
        </p:txBody>
      </p:sp>
      <p:graphicFrame>
        <p:nvGraphicFramePr>
          <p:cNvPr id="7" name="Table 6">
            <a:extLst>
              <a:ext uri="{FF2B5EF4-FFF2-40B4-BE49-F238E27FC236}">
                <a16:creationId xmlns:a16="http://schemas.microsoft.com/office/drawing/2014/main" id="{8DE5DAF6-472F-EE43-AE1B-832552E0717C}"/>
              </a:ext>
            </a:extLst>
          </p:cNvPr>
          <p:cNvGraphicFramePr>
            <a:graphicFrameLocks noGrp="1"/>
          </p:cNvGraphicFramePr>
          <p:nvPr>
            <p:extLst>
              <p:ext uri="{D42A27DB-BD31-4B8C-83A1-F6EECF244321}">
                <p14:modId xmlns:p14="http://schemas.microsoft.com/office/powerpoint/2010/main" val="59544475"/>
              </p:ext>
            </p:extLst>
          </p:nvPr>
        </p:nvGraphicFramePr>
        <p:xfrm>
          <a:off x="533400" y="1977914"/>
          <a:ext cx="7924800" cy="3203686"/>
        </p:xfrm>
        <a:graphic>
          <a:graphicData uri="http://schemas.openxmlformats.org/drawingml/2006/table">
            <a:tbl>
              <a:tblPr firstRow="1" firstCol="1" bandRow="1">
                <a:tableStyleId>{5C22544A-7EE6-4342-B048-85BDC9FD1C3A}</a:tableStyleId>
              </a:tblPr>
              <a:tblGrid>
                <a:gridCol w="3461406">
                  <a:extLst>
                    <a:ext uri="{9D8B030D-6E8A-4147-A177-3AD203B41FA5}">
                      <a16:colId xmlns:a16="http://schemas.microsoft.com/office/drawing/2014/main" val="2678133179"/>
                    </a:ext>
                  </a:extLst>
                </a:gridCol>
                <a:gridCol w="1093076">
                  <a:extLst>
                    <a:ext uri="{9D8B030D-6E8A-4147-A177-3AD203B41FA5}">
                      <a16:colId xmlns:a16="http://schemas.microsoft.com/office/drawing/2014/main" val="2508145208"/>
                    </a:ext>
                  </a:extLst>
                </a:gridCol>
                <a:gridCol w="1093076">
                  <a:extLst>
                    <a:ext uri="{9D8B030D-6E8A-4147-A177-3AD203B41FA5}">
                      <a16:colId xmlns:a16="http://schemas.microsoft.com/office/drawing/2014/main" val="4044622690"/>
                    </a:ext>
                  </a:extLst>
                </a:gridCol>
                <a:gridCol w="1093076">
                  <a:extLst>
                    <a:ext uri="{9D8B030D-6E8A-4147-A177-3AD203B41FA5}">
                      <a16:colId xmlns:a16="http://schemas.microsoft.com/office/drawing/2014/main" val="196893064"/>
                    </a:ext>
                  </a:extLst>
                </a:gridCol>
                <a:gridCol w="1184166">
                  <a:extLst>
                    <a:ext uri="{9D8B030D-6E8A-4147-A177-3AD203B41FA5}">
                      <a16:colId xmlns:a16="http://schemas.microsoft.com/office/drawing/2014/main" val="420229468"/>
                    </a:ext>
                  </a:extLst>
                </a:gridCol>
              </a:tblGrid>
              <a:tr h="383767">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gridSpan="4">
                  <a:txBody>
                    <a:bodyPr/>
                    <a:lstStyle/>
                    <a:p>
                      <a:pPr marL="0" marR="0" algn="ctr">
                        <a:spcBef>
                          <a:spcPts val="0"/>
                        </a:spcBef>
                        <a:spcAft>
                          <a:spcPts val="0"/>
                        </a:spcAft>
                      </a:pPr>
                      <a:r>
                        <a:rPr lang="en-US" sz="1200" dirty="0">
                          <a:effectLst/>
                        </a:rPr>
                        <a:t>Survey Responses, n (%)</a:t>
                      </a:r>
                      <a:endParaRPr lang="en-US" sz="1200" dirty="0">
                        <a:effectLst/>
                        <a:latin typeface="+mn-lt"/>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6901693"/>
                  </a:ext>
                </a:extLst>
              </a:tr>
              <a:tr h="872183">
                <a:tc>
                  <a:txBody>
                    <a:bodyPr/>
                    <a:lstStyle/>
                    <a:p>
                      <a:pPr marL="0" marR="0">
                        <a:spcBef>
                          <a:spcPts val="0"/>
                        </a:spcBef>
                        <a:spcAft>
                          <a:spcPts val="0"/>
                        </a:spcAft>
                      </a:pPr>
                      <a:r>
                        <a:rPr lang="en-US" sz="1200" dirty="0">
                          <a:effectLst/>
                        </a:rPr>
                        <a:t> </a:t>
                      </a:r>
                      <a:endParaRPr lang="en-US" sz="1200" b="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Daily to Once a Week</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Several Times a Month</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About Once a Month</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I Don’t Use This Tool</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069465317"/>
                  </a:ext>
                </a:extLst>
              </a:tr>
              <a:tr h="345893">
                <a:tc>
                  <a:txBody>
                    <a:bodyPr/>
                    <a:lstStyle/>
                    <a:p>
                      <a:pPr marL="0" marR="0">
                        <a:spcBef>
                          <a:spcPts val="0"/>
                        </a:spcBef>
                        <a:spcAft>
                          <a:spcPts val="0"/>
                        </a:spcAft>
                      </a:pPr>
                      <a:r>
                        <a:rPr lang="en-US" sz="1200" dirty="0">
                          <a:effectLst/>
                        </a:rPr>
                        <a:t>I utilize the </a:t>
                      </a:r>
                      <a:r>
                        <a:rPr lang="en-US" sz="1200" dirty="0">
                          <a:solidFill>
                            <a:srgbClr val="ABDB77"/>
                          </a:solidFill>
                          <a:effectLst/>
                        </a:rPr>
                        <a:t>Surveillance Knowledge Repository</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8 (17.4)</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9 (19.6)</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21 (45.6)</a:t>
                      </a:r>
                      <a:endParaRPr lang="en-US" sz="1200" b="1" dirty="0">
                        <a:effectLst/>
                        <a:latin typeface="+mn-lt"/>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8 (17.4)</a:t>
                      </a: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481744382"/>
                  </a:ext>
                </a:extLst>
              </a:tr>
              <a:tr h="383767">
                <a:tc>
                  <a:txBody>
                    <a:bodyPr/>
                    <a:lstStyle/>
                    <a:p>
                      <a:pPr marL="0" marR="0">
                        <a:spcBef>
                          <a:spcPts val="0"/>
                        </a:spcBef>
                        <a:spcAft>
                          <a:spcPts val="0"/>
                        </a:spcAft>
                      </a:pPr>
                      <a:r>
                        <a:rPr lang="en-US" sz="1200" dirty="0">
                          <a:effectLst/>
                        </a:rPr>
                        <a:t>I utilize the </a:t>
                      </a:r>
                      <a:r>
                        <a:rPr lang="en-US" sz="1200" dirty="0">
                          <a:solidFill>
                            <a:srgbClr val="ABDB77"/>
                          </a:solidFill>
                          <a:effectLst/>
                        </a:rPr>
                        <a:t>Webinar Library</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 (8.7)</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7 (15.2)</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23 (50.0)</a:t>
                      </a:r>
                      <a:endParaRPr lang="en-US" sz="1200" b="1" dirty="0">
                        <a:effectLst/>
                        <a:latin typeface="+mn-lt"/>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12 (26.1)</a:t>
                      </a: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82151933"/>
                  </a:ext>
                </a:extLst>
              </a:tr>
              <a:tr h="409888">
                <a:tc>
                  <a:txBody>
                    <a:bodyPr/>
                    <a:lstStyle/>
                    <a:p>
                      <a:pPr marL="0" marR="0">
                        <a:spcBef>
                          <a:spcPts val="0"/>
                        </a:spcBef>
                        <a:spcAft>
                          <a:spcPts val="0"/>
                        </a:spcAft>
                      </a:pPr>
                      <a:r>
                        <a:rPr lang="en-US" sz="1200" dirty="0">
                          <a:effectLst/>
                        </a:rPr>
                        <a:t>I utilize the </a:t>
                      </a:r>
                      <a:r>
                        <a:rPr lang="en-US" sz="1200" dirty="0">
                          <a:solidFill>
                            <a:srgbClr val="ABDB77"/>
                          </a:solidFill>
                          <a:effectLst/>
                        </a:rPr>
                        <a:t>GitHub Code Sharing Library</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3 (6.5)</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11 (23.9)</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32 (69.6)</a:t>
                      </a:r>
                      <a:endParaRPr lang="en-US"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20954484"/>
                  </a:ext>
                </a:extLst>
              </a:tr>
              <a:tr h="307612">
                <a:tc>
                  <a:txBody>
                    <a:bodyPr/>
                    <a:lstStyle/>
                    <a:p>
                      <a:pPr marL="0" marR="0">
                        <a:spcBef>
                          <a:spcPts val="0"/>
                        </a:spcBef>
                        <a:spcAft>
                          <a:spcPts val="0"/>
                        </a:spcAft>
                      </a:pPr>
                      <a:r>
                        <a:rPr lang="en-US" sz="1200" dirty="0">
                          <a:effectLst/>
                        </a:rPr>
                        <a:t>I utilize the </a:t>
                      </a:r>
                      <a:r>
                        <a:rPr lang="en-US" sz="1200" dirty="0">
                          <a:solidFill>
                            <a:srgbClr val="ABDB77"/>
                          </a:solidFill>
                          <a:effectLst/>
                        </a:rPr>
                        <a:t>Syndrome Definitions Library</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5 (10.9)</a:t>
                      </a:r>
                      <a:endParaRPr lang="en-US" sz="1200" b="1" dirty="0">
                        <a:effectLst/>
                        <a:latin typeface="+mn-lt"/>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8 (17.4)</a:t>
                      </a:r>
                      <a:endParaRPr lang="en-US" sz="1200" b="1" dirty="0">
                        <a:effectLst/>
                        <a:latin typeface="+mn-lt"/>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15 (32.6)</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0" dirty="0">
                          <a:effectLst/>
                        </a:rPr>
                        <a:t>18 (39.1)</a:t>
                      </a:r>
                      <a:endParaRPr lang="en-US" sz="1200" b="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264851394"/>
                  </a:ext>
                </a:extLst>
              </a:tr>
              <a:tr h="500576">
                <a:tc>
                  <a:txBody>
                    <a:bodyPr/>
                    <a:lstStyle/>
                    <a:p>
                      <a:pPr marL="0" marR="0">
                        <a:spcBef>
                          <a:spcPts val="0"/>
                        </a:spcBef>
                        <a:spcAft>
                          <a:spcPts val="0"/>
                        </a:spcAft>
                      </a:pPr>
                      <a:r>
                        <a:rPr lang="en-US" sz="1200" dirty="0">
                          <a:effectLst/>
                        </a:rPr>
                        <a:t>I utilize the </a:t>
                      </a:r>
                      <a:r>
                        <a:rPr lang="en-US" sz="1200" dirty="0">
                          <a:solidFill>
                            <a:srgbClr val="ABDB77"/>
                          </a:solidFill>
                          <a:effectLst/>
                        </a:rPr>
                        <a:t>Stories of Surveillance in Action Library</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3 (6.5)</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6 (13.1)</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14 (30.4)</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23 (50.0)</a:t>
                      </a:r>
                      <a:endParaRPr lang="en-US"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889685215"/>
                  </a:ext>
                </a:extLst>
              </a:tr>
            </a:tbl>
          </a:graphicData>
        </a:graphic>
      </p:graphicFrame>
      <p:sp>
        <p:nvSpPr>
          <p:cNvPr id="8" name="Rectangle 7">
            <a:extLst>
              <a:ext uri="{FF2B5EF4-FFF2-40B4-BE49-F238E27FC236}">
                <a16:creationId xmlns:a16="http://schemas.microsoft.com/office/drawing/2014/main" id="{1F53B9DD-BE60-9B45-938F-78B5FEF97D8A}"/>
              </a:ext>
            </a:extLst>
          </p:cNvPr>
          <p:cNvSpPr/>
          <p:nvPr/>
        </p:nvSpPr>
        <p:spPr>
          <a:xfrm>
            <a:off x="533400" y="1676400"/>
            <a:ext cx="7782316" cy="307777"/>
          </a:xfrm>
          <a:prstGeom prst="rect">
            <a:avLst/>
          </a:prstGeom>
        </p:spPr>
        <p:txBody>
          <a:bodyPr wrap="square">
            <a:spAutoFit/>
          </a:bodyPr>
          <a:lstStyle/>
          <a:p>
            <a:r>
              <a:rPr lang="en-US" sz="1400" dirty="0">
                <a:solidFill>
                  <a:schemeClr val="tx2"/>
                </a:solidFill>
                <a:latin typeface="Helvetica" pitchFamily="2" charset="0"/>
              </a:rPr>
              <a:t>Table 4: Frequency of use of Resource Sharing Tools (n=46)</a:t>
            </a:r>
          </a:p>
        </p:txBody>
      </p:sp>
    </p:spTree>
    <p:extLst>
      <p:ext uri="{BB962C8B-B14F-4D97-AF65-F5344CB8AC3E}">
        <p14:creationId xmlns:p14="http://schemas.microsoft.com/office/powerpoint/2010/main" val="1744452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Likelihood of Recommending NSSP CoP Resources</a:t>
            </a:r>
          </a:p>
        </p:txBody>
      </p:sp>
      <p:sp>
        <p:nvSpPr>
          <p:cNvPr id="6" name="Content Placeholder 5">
            <a:extLst>
              <a:ext uri="{FF2B5EF4-FFF2-40B4-BE49-F238E27FC236}">
                <a16:creationId xmlns:a16="http://schemas.microsoft.com/office/drawing/2014/main" id="{EE85D9E6-6624-A14A-9602-5C67901E03F6}"/>
              </a:ext>
            </a:extLst>
          </p:cNvPr>
          <p:cNvSpPr>
            <a:spLocks noGrp="1"/>
          </p:cNvSpPr>
          <p:nvPr>
            <p:ph idx="1"/>
          </p:nvPr>
        </p:nvSpPr>
        <p:spPr/>
        <p:txBody>
          <a:bodyPr/>
          <a:lstStyle/>
          <a:p>
            <a:r>
              <a:rPr lang="en-US" sz="2400" b="1" dirty="0">
                <a:solidFill>
                  <a:schemeClr val="tx2"/>
                </a:solidFill>
                <a:latin typeface="Helvetica" pitchFamily="2" charset="0"/>
              </a:rPr>
              <a:t>63% of respondents stated that they were very likely to share information </a:t>
            </a:r>
            <a:r>
              <a:rPr lang="en-US" sz="2400" dirty="0">
                <a:latin typeface="Helvetica" pitchFamily="2" charset="0"/>
              </a:rPr>
              <a:t>about the KR, the Webinar Library, the Syndrome Definitions Library, and the monthly NSSP CoP calls</a:t>
            </a:r>
            <a:endParaRPr lang="en-US" sz="2400" dirty="0">
              <a:solidFill>
                <a:schemeClr val="tx2"/>
              </a:solidFill>
              <a:latin typeface="Helvetica" pitchFamily="2" charset="0"/>
            </a:endParaRPr>
          </a:p>
        </p:txBody>
      </p:sp>
      <p:graphicFrame>
        <p:nvGraphicFramePr>
          <p:cNvPr id="7" name="Table 6">
            <a:extLst>
              <a:ext uri="{FF2B5EF4-FFF2-40B4-BE49-F238E27FC236}">
                <a16:creationId xmlns:a16="http://schemas.microsoft.com/office/drawing/2014/main" id="{8DE5DAF6-472F-EE43-AE1B-832552E0717C}"/>
              </a:ext>
            </a:extLst>
          </p:cNvPr>
          <p:cNvGraphicFramePr>
            <a:graphicFrameLocks noGrp="1"/>
          </p:cNvGraphicFramePr>
          <p:nvPr>
            <p:extLst>
              <p:ext uri="{D42A27DB-BD31-4B8C-83A1-F6EECF244321}">
                <p14:modId xmlns:p14="http://schemas.microsoft.com/office/powerpoint/2010/main" val="2091795238"/>
              </p:ext>
            </p:extLst>
          </p:nvPr>
        </p:nvGraphicFramePr>
        <p:xfrm>
          <a:off x="457201" y="3705126"/>
          <a:ext cx="7772399" cy="2517886"/>
        </p:xfrm>
        <a:graphic>
          <a:graphicData uri="http://schemas.openxmlformats.org/drawingml/2006/table">
            <a:tbl>
              <a:tblPr firstRow="1" firstCol="1" bandRow="1">
                <a:tableStyleId>{5C22544A-7EE6-4342-B048-85BDC9FD1C3A}</a:tableStyleId>
              </a:tblPr>
              <a:tblGrid>
                <a:gridCol w="3394841">
                  <a:extLst>
                    <a:ext uri="{9D8B030D-6E8A-4147-A177-3AD203B41FA5}">
                      <a16:colId xmlns:a16="http://schemas.microsoft.com/office/drawing/2014/main" val="2678133179"/>
                    </a:ext>
                  </a:extLst>
                </a:gridCol>
                <a:gridCol w="1072055">
                  <a:extLst>
                    <a:ext uri="{9D8B030D-6E8A-4147-A177-3AD203B41FA5}">
                      <a16:colId xmlns:a16="http://schemas.microsoft.com/office/drawing/2014/main" val="2508145208"/>
                    </a:ext>
                  </a:extLst>
                </a:gridCol>
                <a:gridCol w="1072055">
                  <a:extLst>
                    <a:ext uri="{9D8B030D-6E8A-4147-A177-3AD203B41FA5}">
                      <a16:colId xmlns:a16="http://schemas.microsoft.com/office/drawing/2014/main" val="4044622690"/>
                    </a:ext>
                  </a:extLst>
                </a:gridCol>
                <a:gridCol w="1072055">
                  <a:extLst>
                    <a:ext uri="{9D8B030D-6E8A-4147-A177-3AD203B41FA5}">
                      <a16:colId xmlns:a16="http://schemas.microsoft.com/office/drawing/2014/main" val="196893064"/>
                    </a:ext>
                  </a:extLst>
                </a:gridCol>
                <a:gridCol w="1161393">
                  <a:extLst>
                    <a:ext uri="{9D8B030D-6E8A-4147-A177-3AD203B41FA5}">
                      <a16:colId xmlns:a16="http://schemas.microsoft.com/office/drawing/2014/main" val="420229468"/>
                    </a:ext>
                  </a:extLst>
                </a:gridCol>
              </a:tblGrid>
              <a:tr h="306422">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marL="0" marR="0" algn="ctr">
                        <a:spcBef>
                          <a:spcPts val="0"/>
                        </a:spcBef>
                        <a:spcAft>
                          <a:spcPts val="0"/>
                        </a:spcAft>
                      </a:pPr>
                      <a:r>
                        <a:rPr lang="en-US" sz="1200" dirty="0">
                          <a:effectLst/>
                        </a:rPr>
                        <a:t>Survey Responses, n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6901693"/>
                  </a:ext>
                </a:extLst>
              </a:tr>
              <a:tr h="383701">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Not Very Likely</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Somewhat Likely</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Very Likely</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No basis to judge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659796859"/>
                  </a:ext>
                </a:extLst>
              </a:tr>
              <a:tr h="272577">
                <a:tc>
                  <a:txBody>
                    <a:bodyPr/>
                    <a:lstStyle/>
                    <a:p>
                      <a:pPr marL="0" marR="0">
                        <a:spcBef>
                          <a:spcPts val="0"/>
                        </a:spcBef>
                        <a:spcAft>
                          <a:spcPts val="0"/>
                        </a:spcAft>
                      </a:pPr>
                      <a:r>
                        <a:rPr lang="en-US" sz="1200" dirty="0">
                          <a:effectLst/>
                        </a:rPr>
                        <a:t>Surveillance Knowledge Repository.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8 (17.4)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32 (69.6)</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5 (10.9)</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69465317"/>
                  </a:ext>
                </a:extLst>
              </a:tr>
              <a:tr h="276181">
                <a:tc>
                  <a:txBody>
                    <a:bodyPr/>
                    <a:lstStyle/>
                    <a:p>
                      <a:pPr marL="0" marR="0">
                        <a:spcBef>
                          <a:spcPts val="0"/>
                        </a:spcBef>
                        <a:spcAft>
                          <a:spcPts val="0"/>
                        </a:spcAft>
                      </a:pPr>
                      <a:r>
                        <a:rPr lang="en-US" sz="1200" dirty="0">
                          <a:effectLst/>
                        </a:rPr>
                        <a:t>Webinar Library.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 (21.7)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29 (63.1)</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6 (13.1)</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81744382"/>
                  </a:ext>
                </a:extLst>
              </a:tr>
              <a:tr h="306422">
                <a:tc>
                  <a:txBody>
                    <a:bodyPr/>
                    <a:lstStyle/>
                    <a:p>
                      <a:pPr marL="0" marR="0">
                        <a:spcBef>
                          <a:spcPts val="0"/>
                        </a:spcBef>
                        <a:spcAft>
                          <a:spcPts val="0"/>
                        </a:spcAft>
                      </a:pPr>
                      <a:r>
                        <a:rPr lang="en-US" sz="1200" dirty="0">
                          <a:effectLst/>
                        </a:rPr>
                        <a:t>GitHub Code Sharing Library.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3 (6.5)</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21 (45.7)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21 (45.7)</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82151933"/>
                  </a:ext>
                </a:extLst>
              </a:tr>
              <a:tr h="327278">
                <a:tc>
                  <a:txBody>
                    <a:bodyPr/>
                    <a:lstStyle/>
                    <a:p>
                      <a:pPr marL="0" marR="0">
                        <a:spcBef>
                          <a:spcPts val="0"/>
                        </a:spcBef>
                        <a:spcAft>
                          <a:spcPts val="0"/>
                        </a:spcAft>
                      </a:pPr>
                      <a:r>
                        <a:rPr lang="en-US" sz="1200" dirty="0">
                          <a:effectLst/>
                        </a:rPr>
                        <a:t>Syndrome Definitions Library.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 (8.7)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32 (69.6)</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9 (19.6)</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0954484"/>
                  </a:ext>
                </a:extLst>
              </a:tr>
              <a:tr h="245616">
                <a:tc>
                  <a:txBody>
                    <a:bodyPr/>
                    <a:lstStyle/>
                    <a:p>
                      <a:pPr marL="0" marR="0">
                        <a:spcBef>
                          <a:spcPts val="0"/>
                        </a:spcBef>
                        <a:spcAft>
                          <a:spcPts val="0"/>
                        </a:spcAft>
                      </a:pPr>
                      <a:r>
                        <a:rPr lang="en-US" sz="1200" dirty="0">
                          <a:effectLst/>
                        </a:rPr>
                        <a:t>Stories of Surveillance in Action Library.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6 (13.0)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26 (56.5)</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12 (26.1)</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4851394"/>
                  </a:ext>
                </a:extLst>
              </a:tr>
              <a:tr h="399689">
                <a:tc>
                  <a:txBody>
                    <a:bodyPr/>
                    <a:lstStyle/>
                    <a:p>
                      <a:pPr marL="0" marR="0">
                        <a:spcBef>
                          <a:spcPts val="0"/>
                        </a:spcBef>
                        <a:spcAft>
                          <a:spcPts val="0"/>
                        </a:spcAft>
                      </a:pPr>
                      <a:r>
                        <a:rPr lang="en-US" sz="1200" dirty="0">
                          <a:effectLst/>
                        </a:rPr>
                        <a:t>The monthly NSSP Community of Practice Call.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14 (30.4)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28 (60.9)</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rPr>
                        <a:t>2 (4.3)</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89685215"/>
                  </a:ext>
                </a:extLst>
              </a:tr>
            </a:tbl>
          </a:graphicData>
        </a:graphic>
      </p:graphicFrame>
      <p:sp>
        <p:nvSpPr>
          <p:cNvPr id="8" name="Rectangle 7">
            <a:extLst>
              <a:ext uri="{FF2B5EF4-FFF2-40B4-BE49-F238E27FC236}">
                <a16:creationId xmlns:a16="http://schemas.microsoft.com/office/drawing/2014/main" id="{1F53B9DD-BE60-9B45-938F-78B5FEF97D8A}"/>
              </a:ext>
            </a:extLst>
          </p:cNvPr>
          <p:cNvSpPr/>
          <p:nvPr/>
        </p:nvSpPr>
        <p:spPr>
          <a:xfrm>
            <a:off x="457199" y="3405700"/>
            <a:ext cx="7183677" cy="307777"/>
          </a:xfrm>
          <a:prstGeom prst="rect">
            <a:avLst/>
          </a:prstGeom>
        </p:spPr>
        <p:txBody>
          <a:bodyPr wrap="square">
            <a:spAutoFit/>
          </a:bodyPr>
          <a:lstStyle/>
          <a:p>
            <a:r>
              <a:rPr lang="en-US" sz="1400" dirty="0">
                <a:solidFill>
                  <a:schemeClr val="tx2"/>
                </a:solidFill>
                <a:latin typeface="Helvetica" pitchFamily="2" charset="0"/>
              </a:rPr>
              <a:t>Table 5: Likelihood of Recommending NSSP CoP Resources (n=46)</a:t>
            </a:r>
          </a:p>
        </p:txBody>
      </p:sp>
    </p:spTree>
    <p:extLst>
      <p:ext uri="{BB962C8B-B14F-4D97-AF65-F5344CB8AC3E}">
        <p14:creationId xmlns:p14="http://schemas.microsoft.com/office/powerpoint/2010/main" val="232371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817E-19F7-9D44-A362-0DD0D892C930}"/>
              </a:ext>
            </a:extLst>
          </p:cNvPr>
          <p:cNvSpPr>
            <a:spLocks noGrp="1"/>
          </p:cNvSpPr>
          <p:nvPr>
            <p:ph type="title"/>
          </p:nvPr>
        </p:nvSpPr>
        <p:spPr/>
        <p:txBody>
          <a:bodyPr/>
          <a:lstStyle/>
          <a:p>
            <a:r>
              <a:rPr lang="en-US" dirty="0">
                <a:solidFill>
                  <a:schemeClr val="tx2"/>
                </a:solidFill>
                <a:ea typeface="ＭＳ Ｐゴシック" pitchFamily="-104" charset="-128"/>
              </a:rPr>
              <a:t>Increase in Syndromic Surveillance Knowledge</a:t>
            </a:r>
            <a:endParaRPr lang="en-US" dirty="0"/>
          </a:p>
        </p:txBody>
      </p:sp>
      <p:sp>
        <p:nvSpPr>
          <p:cNvPr id="5" name="TextBox 4">
            <a:extLst>
              <a:ext uri="{FF2B5EF4-FFF2-40B4-BE49-F238E27FC236}">
                <a16:creationId xmlns:a16="http://schemas.microsoft.com/office/drawing/2014/main" id="{72D3DED5-AB74-1345-A3E2-E0B5CBE25A6B}"/>
              </a:ext>
            </a:extLst>
          </p:cNvPr>
          <p:cNvSpPr txBox="1"/>
          <p:nvPr/>
        </p:nvSpPr>
        <p:spPr>
          <a:xfrm>
            <a:off x="762000" y="5657671"/>
            <a:ext cx="8077200" cy="92333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Helvetica" pitchFamily="2" charset="0"/>
              </a:rPr>
              <a:t>A majority of respondents found that </a:t>
            </a:r>
            <a:r>
              <a:rPr lang="en-US" b="1" dirty="0">
                <a:solidFill>
                  <a:schemeClr val="tx2"/>
                </a:solidFill>
                <a:latin typeface="Helvetica" pitchFamily="2" charset="0"/>
              </a:rPr>
              <a:t>the general KR, the Webinar Library (56.5%), and the monthly NSSP CoP calls (52.2%) were very effective at increasing their syndromic surveillance knowledge</a:t>
            </a:r>
            <a:r>
              <a:rPr lang="en-US" dirty="0">
                <a:latin typeface="Helvetica" pitchFamily="2" charset="0"/>
              </a:rPr>
              <a:t>.</a:t>
            </a:r>
          </a:p>
        </p:txBody>
      </p:sp>
      <p:pic>
        <p:nvPicPr>
          <p:cNvPr id="6" name="Content Placeholder 5">
            <a:extLst>
              <a:ext uri="{FF2B5EF4-FFF2-40B4-BE49-F238E27FC236}">
                <a16:creationId xmlns:a16="http://schemas.microsoft.com/office/drawing/2014/main" id="{55A7C5EA-A621-834A-AAAD-D09D4ABFF6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524000"/>
            <a:ext cx="7620000" cy="3962400"/>
          </a:xfrm>
        </p:spPr>
      </p:pic>
    </p:spTree>
    <p:extLst>
      <p:ext uri="{BB962C8B-B14F-4D97-AF65-F5344CB8AC3E}">
        <p14:creationId xmlns:p14="http://schemas.microsoft.com/office/powerpoint/2010/main" val="104056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210F-F246-6341-8847-604CDE3650BD}"/>
              </a:ext>
            </a:extLst>
          </p:cNvPr>
          <p:cNvSpPr>
            <a:spLocks noGrp="1"/>
          </p:cNvSpPr>
          <p:nvPr>
            <p:ph type="title"/>
          </p:nvPr>
        </p:nvSpPr>
        <p:spPr/>
        <p:txBody>
          <a:bodyPr/>
          <a:lstStyle/>
          <a:p>
            <a:r>
              <a:rPr lang="en-US" dirty="0">
                <a:solidFill>
                  <a:schemeClr val="tx2"/>
                </a:solidFill>
                <a:ea typeface="ＭＳ Ｐゴシック" pitchFamily="-104" charset="-128"/>
              </a:rPr>
              <a:t>Navigation of the ISDS Website</a:t>
            </a:r>
          </a:p>
        </p:txBody>
      </p:sp>
      <p:graphicFrame>
        <p:nvGraphicFramePr>
          <p:cNvPr id="4" name="Table 3">
            <a:extLst>
              <a:ext uri="{FF2B5EF4-FFF2-40B4-BE49-F238E27FC236}">
                <a16:creationId xmlns:a16="http://schemas.microsoft.com/office/drawing/2014/main" id="{294E1438-CD0F-584A-8DCD-E19E9D18EFD0}"/>
              </a:ext>
            </a:extLst>
          </p:cNvPr>
          <p:cNvGraphicFramePr>
            <a:graphicFrameLocks noGrp="1"/>
          </p:cNvGraphicFramePr>
          <p:nvPr>
            <p:extLst>
              <p:ext uri="{D42A27DB-BD31-4B8C-83A1-F6EECF244321}">
                <p14:modId xmlns:p14="http://schemas.microsoft.com/office/powerpoint/2010/main" val="964022535"/>
              </p:ext>
            </p:extLst>
          </p:nvPr>
        </p:nvGraphicFramePr>
        <p:xfrm>
          <a:off x="457201" y="3508177"/>
          <a:ext cx="8000999" cy="2746487"/>
        </p:xfrm>
        <a:graphic>
          <a:graphicData uri="http://schemas.openxmlformats.org/drawingml/2006/table">
            <a:tbl>
              <a:tblPr firstRow="1" firstCol="1" bandRow="1">
                <a:tableStyleId>{5C22544A-7EE6-4342-B048-85BDC9FD1C3A}</a:tableStyleId>
              </a:tblPr>
              <a:tblGrid>
                <a:gridCol w="3040379">
                  <a:extLst>
                    <a:ext uri="{9D8B030D-6E8A-4147-A177-3AD203B41FA5}">
                      <a16:colId xmlns:a16="http://schemas.microsoft.com/office/drawing/2014/main" val="2678133179"/>
                    </a:ext>
                  </a:extLst>
                </a:gridCol>
                <a:gridCol w="960120">
                  <a:extLst>
                    <a:ext uri="{9D8B030D-6E8A-4147-A177-3AD203B41FA5}">
                      <a16:colId xmlns:a16="http://schemas.microsoft.com/office/drawing/2014/main" val="2508145208"/>
                    </a:ext>
                  </a:extLst>
                </a:gridCol>
                <a:gridCol w="960120">
                  <a:extLst>
                    <a:ext uri="{9D8B030D-6E8A-4147-A177-3AD203B41FA5}">
                      <a16:colId xmlns:a16="http://schemas.microsoft.com/office/drawing/2014/main" val="4044622690"/>
                    </a:ext>
                  </a:extLst>
                </a:gridCol>
                <a:gridCol w="960120">
                  <a:extLst>
                    <a:ext uri="{9D8B030D-6E8A-4147-A177-3AD203B41FA5}">
                      <a16:colId xmlns:a16="http://schemas.microsoft.com/office/drawing/2014/main" val="196893064"/>
                    </a:ext>
                  </a:extLst>
                </a:gridCol>
                <a:gridCol w="1040130">
                  <a:extLst>
                    <a:ext uri="{9D8B030D-6E8A-4147-A177-3AD203B41FA5}">
                      <a16:colId xmlns:a16="http://schemas.microsoft.com/office/drawing/2014/main" val="420229468"/>
                    </a:ext>
                  </a:extLst>
                </a:gridCol>
                <a:gridCol w="1040130">
                  <a:extLst>
                    <a:ext uri="{9D8B030D-6E8A-4147-A177-3AD203B41FA5}">
                      <a16:colId xmlns:a16="http://schemas.microsoft.com/office/drawing/2014/main" val="3116019046"/>
                    </a:ext>
                  </a:extLst>
                </a:gridCol>
              </a:tblGrid>
              <a:tr h="375999">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200" dirty="0">
                          <a:effectLst/>
                        </a:rPr>
                        <a:t>Survey Responses, n (%)</a:t>
                      </a:r>
                      <a:endParaRPr lang="en-US" sz="1200" dirty="0">
                        <a:effectLst/>
                        <a:latin typeface="+mn-lt"/>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246901693"/>
                  </a:ext>
                </a:extLst>
              </a:tr>
              <a:tr h="854530">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Strongly 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Neutral</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latin typeface="Times New Roman" panose="02020603050405020304" pitchFamily="18" charset="0"/>
                          <a:ea typeface="Times New Roman" panose="02020603050405020304" pitchFamily="18" charset="0"/>
                        </a:rPr>
                        <a:t>Strongly Agree</a:t>
                      </a:r>
                    </a:p>
                  </a:txBody>
                  <a:tcPr marL="68580" marR="68580" marT="0" marB="0">
                    <a:solidFill>
                      <a:schemeClr val="accent1"/>
                    </a:solidFill>
                  </a:tcPr>
                </a:tc>
                <a:extLst>
                  <a:ext uri="{0D108BD9-81ED-4DB2-BD59-A6C34878D82A}">
                    <a16:rowId xmlns:a16="http://schemas.microsoft.com/office/drawing/2014/main" val="3069465317"/>
                  </a:ext>
                </a:extLst>
              </a:tr>
              <a:tr h="338892">
                <a:tc>
                  <a:txBody>
                    <a:bodyPr/>
                    <a:lstStyle/>
                    <a:p>
                      <a:pPr marL="0" marR="0">
                        <a:spcBef>
                          <a:spcPts val="0"/>
                        </a:spcBef>
                        <a:spcAft>
                          <a:spcPts val="0"/>
                        </a:spcAft>
                      </a:pPr>
                      <a:r>
                        <a:rPr lang="en-US" sz="1200" dirty="0">
                          <a:effectLst/>
                        </a:rPr>
                        <a:t>Overall the </a:t>
                      </a:r>
                      <a:r>
                        <a:rPr lang="en-US" sz="1200" dirty="0">
                          <a:solidFill>
                            <a:srgbClr val="ABDB77"/>
                          </a:solidFill>
                          <a:effectLst/>
                        </a:rPr>
                        <a:t>website is easy to use</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7 (15.9)</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11 (25.0)</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23 (52.3)</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3 (6.8)</a:t>
                      </a:r>
                    </a:p>
                  </a:txBody>
                  <a:tcPr marL="68580" marR="68580" marT="0" marB="0"/>
                </a:tc>
                <a:extLst>
                  <a:ext uri="{0D108BD9-81ED-4DB2-BD59-A6C34878D82A}">
                    <a16:rowId xmlns:a16="http://schemas.microsoft.com/office/drawing/2014/main" val="2481744382"/>
                  </a:ext>
                </a:extLst>
              </a:tr>
              <a:tr h="470826">
                <a:tc>
                  <a:txBody>
                    <a:bodyPr/>
                    <a:lstStyle/>
                    <a:p>
                      <a:pPr marL="0" marR="0">
                        <a:spcBef>
                          <a:spcPts val="0"/>
                        </a:spcBef>
                        <a:spcAft>
                          <a:spcPts val="0"/>
                        </a:spcAft>
                      </a:pPr>
                      <a:r>
                        <a:rPr lang="en-US" sz="1200" dirty="0">
                          <a:solidFill>
                            <a:srgbClr val="ABDB77"/>
                          </a:solidFill>
                          <a:effectLst/>
                        </a:rPr>
                        <a:t>Information on the website is easy to find</a:t>
                      </a:r>
                      <a:r>
                        <a:rPr lang="en-US" sz="1200" dirty="0">
                          <a:effectLst/>
                        </a:rPr>
                        <a:t>.</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(2.3)</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8 (18.2)</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12 (27.3)</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20 (45.4)</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3 (6.8)</a:t>
                      </a:r>
                    </a:p>
                  </a:txBody>
                  <a:tcPr marL="68580" marR="68580" marT="0" marB="0"/>
                </a:tc>
                <a:extLst>
                  <a:ext uri="{0D108BD9-81ED-4DB2-BD59-A6C34878D82A}">
                    <a16:rowId xmlns:a16="http://schemas.microsoft.com/office/drawing/2014/main" val="2882151933"/>
                  </a:ext>
                </a:extLst>
              </a:tr>
              <a:tr h="706240">
                <a:tc>
                  <a:txBody>
                    <a:bodyPr/>
                    <a:lstStyle/>
                    <a:p>
                      <a:pPr marL="0" marR="0">
                        <a:spcBef>
                          <a:spcPts val="0"/>
                        </a:spcBef>
                        <a:spcAft>
                          <a:spcPts val="0"/>
                        </a:spcAft>
                      </a:pPr>
                      <a:r>
                        <a:rPr lang="en-US" sz="1200" dirty="0">
                          <a:effectLst/>
                        </a:rPr>
                        <a:t>I use the website as </a:t>
                      </a:r>
                      <a:r>
                        <a:rPr lang="en-US" sz="1200" dirty="0">
                          <a:solidFill>
                            <a:srgbClr val="ABDB77"/>
                          </a:solidFill>
                          <a:effectLst/>
                        </a:rPr>
                        <a:t>my primary source for information </a:t>
                      </a:r>
                      <a:r>
                        <a:rPr lang="en-US" sz="1200" dirty="0">
                          <a:effectLst/>
                        </a:rPr>
                        <a:t>about syndromic surveillance.</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(4.5)</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14 (31.8)</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19 (43.2)</a:t>
                      </a:r>
                      <a:endParaRPr lang="en-US" sz="1200" b="1" dirty="0">
                        <a:effectLst/>
                        <a:latin typeface="+mn-lt"/>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9 (20.5)</a:t>
                      </a:r>
                    </a:p>
                  </a:txBody>
                  <a:tcPr marL="68580" marR="68580" marT="0" marB="0">
                    <a:solidFill>
                      <a:srgbClr val="ABDB77"/>
                    </a:solidFill>
                  </a:tcPr>
                </a:tc>
                <a:extLst>
                  <a:ext uri="{0D108BD9-81ED-4DB2-BD59-A6C34878D82A}">
                    <a16:rowId xmlns:a16="http://schemas.microsoft.com/office/drawing/2014/main" val="420954484"/>
                  </a:ext>
                </a:extLst>
              </a:tr>
            </a:tbl>
          </a:graphicData>
        </a:graphic>
      </p:graphicFrame>
      <p:sp>
        <p:nvSpPr>
          <p:cNvPr id="5" name="Rectangle 4">
            <a:extLst>
              <a:ext uri="{FF2B5EF4-FFF2-40B4-BE49-F238E27FC236}">
                <a16:creationId xmlns:a16="http://schemas.microsoft.com/office/drawing/2014/main" id="{F56F69AE-9A30-9041-ABE2-3892EFC6E8A8}"/>
              </a:ext>
            </a:extLst>
          </p:cNvPr>
          <p:cNvSpPr/>
          <p:nvPr/>
        </p:nvSpPr>
        <p:spPr>
          <a:xfrm>
            <a:off x="457199" y="3200400"/>
            <a:ext cx="7183677" cy="307777"/>
          </a:xfrm>
          <a:prstGeom prst="rect">
            <a:avLst/>
          </a:prstGeom>
        </p:spPr>
        <p:txBody>
          <a:bodyPr wrap="square">
            <a:spAutoFit/>
          </a:bodyPr>
          <a:lstStyle/>
          <a:p>
            <a:r>
              <a:rPr lang="en-US" sz="1400" dirty="0">
                <a:solidFill>
                  <a:schemeClr val="tx2"/>
                </a:solidFill>
                <a:latin typeface="Helvetica" pitchFamily="2" charset="0"/>
              </a:rPr>
              <a:t>Table 6: Agreement regarding Navigation of the ISDS Website (n=44)</a:t>
            </a:r>
          </a:p>
        </p:txBody>
      </p:sp>
      <p:sp>
        <p:nvSpPr>
          <p:cNvPr id="7" name="Content Placeholder 2">
            <a:extLst>
              <a:ext uri="{FF2B5EF4-FFF2-40B4-BE49-F238E27FC236}">
                <a16:creationId xmlns:a16="http://schemas.microsoft.com/office/drawing/2014/main" id="{33B212F3-7617-E341-849B-1C68FC35C21E}"/>
              </a:ext>
            </a:extLst>
          </p:cNvPr>
          <p:cNvSpPr>
            <a:spLocks noGrp="1"/>
          </p:cNvSpPr>
          <p:nvPr>
            <p:ph idx="1"/>
          </p:nvPr>
        </p:nvSpPr>
        <p:spPr>
          <a:xfrm>
            <a:off x="457199" y="1600200"/>
            <a:ext cx="8229600" cy="4525963"/>
          </a:xfrm>
        </p:spPr>
        <p:txBody>
          <a:bodyPr/>
          <a:lstStyle/>
          <a:p>
            <a:r>
              <a:rPr lang="en-US" sz="2400" dirty="0">
                <a:latin typeface="Helvetica" pitchFamily="2" charset="0"/>
              </a:rPr>
              <a:t>More than 60% of respondents reported that they use the </a:t>
            </a:r>
            <a:r>
              <a:rPr lang="en-US" sz="2400" b="1" dirty="0">
                <a:solidFill>
                  <a:schemeClr val="tx2"/>
                </a:solidFill>
                <a:latin typeface="Helvetica" pitchFamily="2" charset="0"/>
              </a:rPr>
              <a:t>ISDS website as their primary source of information about syndromic surveillance</a:t>
            </a:r>
            <a:r>
              <a:rPr lang="en-US" sz="2400" dirty="0">
                <a:latin typeface="Helvetica" pitchFamily="2" charset="0"/>
              </a:rPr>
              <a:t>.</a:t>
            </a:r>
          </a:p>
        </p:txBody>
      </p:sp>
    </p:spTree>
    <p:extLst>
      <p:ext uri="{BB962C8B-B14F-4D97-AF65-F5344CB8AC3E}">
        <p14:creationId xmlns:p14="http://schemas.microsoft.com/office/powerpoint/2010/main" val="291913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210F-F246-6341-8847-604CDE3650BD}"/>
              </a:ext>
            </a:extLst>
          </p:cNvPr>
          <p:cNvSpPr>
            <a:spLocks noGrp="1"/>
          </p:cNvSpPr>
          <p:nvPr>
            <p:ph type="title"/>
          </p:nvPr>
        </p:nvSpPr>
        <p:spPr/>
        <p:txBody>
          <a:bodyPr/>
          <a:lstStyle/>
          <a:p>
            <a:r>
              <a:rPr lang="en-US" dirty="0">
                <a:solidFill>
                  <a:schemeClr val="tx2"/>
                </a:solidFill>
                <a:ea typeface="ＭＳ Ｐゴシック" pitchFamily="-104" charset="-128"/>
              </a:rPr>
              <a:t>Assessment of Collaborations and Partnerships</a:t>
            </a:r>
          </a:p>
        </p:txBody>
      </p:sp>
      <p:sp>
        <p:nvSpPr>
          <p:cNvPr id="7" name="Content Placeholder 2">
            <a:extLst>
              <a:ext uri="{FF2B5EF4-FFF2-40B4-BE49-F238E27FC236}">
                <a16:creationId xmlns:a16="http://schemas.microsoft.com/office/drawing/2014/main" id="{33B212F3-7617-E341-849B-1C68FC35C21E}"/>
              </a:ext>
            </a:extLst>
          </p:cNvPr>
          <p:cNvSpPr>
            <a:spLocks noGrp="1"/>
          </p:cNvSpPr>
          <p:nvPr>
            <p:ph idx="1"/>
          </p:nvPr>
        </p:nvSpPr>
        <p:spPr>
          <a:xfrm>
            <a:off x="533400" y="1623218"/>
            <a:ext cx="8229600" cy="4396581"/>
          </a:xfrm>
        </p:spPr>
        <p:txBody>
          <a:bodyPr/>
          <a:lstStyle/>
          <a:p>
            <a:r>
              <a:rPr lang="en-US" sz="2400" dirty="0">
                <a:latin typeface="Helvetica" pitchFamily="2" charset="0"/>
              </a:rPr>
              <a:t>More than </a:t>
            </a:r>
            <a:r>
              <a:rPr lang="en-US" sz="2400" b="1" dirty="0">
                <a:solidFill>
                  <a:schemeClr val="tx2"/>
                </a:solidFill>
                <a:latin typeface="Helvetica" pitchFamily="2" charset="0"/>
              </a:rPr>
              <a:t>70% agreed or strongly agreed that membership has helped to facilitate collaborative activities </a:t>
            </a:r>
            <a:r>
              <a:rPr lang="en-US" sz="2400" dirty="0">
                <a:latin typeface="Helvetica" pitchFamily="2" charset="0"/>
              </a:rPr>
              <a:t>outside of their organization.</a:t>
            </a:r>
          </a:p>
          <a:p>
            <a:endParaRPr lang="en-US" sz="2400" dirty="0">
              <a:latin typeface="Helvetica" pitchFamily="2" charset="0"/>
            </a:endParaRPr>
          </a:p>
          <a:p>
            <a:r>
              <a:rPr lang="en-US" sz="2400" dirty="0">
                <a:latin typeface="Helvetica" pitchFamily="2" charset="0"/>
              </a:rPr>
              <a:t>More than </a:t>
            </a:r>
            <a:r>
              <a:rPr lang="en-US" sz="2400" b="1" dirty="0">
                <a:solidFill>
                  <a:schemeClr val="tx2"/>
                </a:solidFill>
                <a:latin typeface="Helvetica" pitchFamily="2" charset="0"/>
              </a:rPr>
              <a:t>70% of respondents reported that being a member of the NSSP CoP has motivated them to pursue partnerships with others in the SyS community.</a:t>
            </a:r>
          </a:p>
        </p:txBody>
      </p:sp>
    </p:spTree>
    <p:extLst>
      <p:ext uri="{BB962C8B-B14F-4D97-AF65-F5344CB8AC3E}">
        <p14:creationId xmlns:p14="http://schemas.microsoft.com/office/powerpoint/2010/main" val="389509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210F-F246-6341-8847-604CDE3650BD}"/>
              </a:ext>
            </a:extLst>
          </p:cNvPr>
          <p:cNvSpPr>
            <a:spLocks noGrp="1"/>
          </p:cNvSpPr>
          <p:nvPr>
            <p:ph type="title"/>
          </p:nvPr>
        </p:nvSpPr>
        <p:spPr/>
        <p:txBody>
          <a:bodyPr/>
          <a:lstStyle/>
          <a:p>
            <a:r>
              <a:rPr lang="en-US" dirty="0">
                <a:solidFill>
                  <a:schemeClr val="tx2"/>
                </a:solidFill>
                <a:ea typeface="ＭＳ Ｐゴシック" pitchFamily="-104" charset="-128"/>
              </a:rPr>
              <a:t>Assessment of Collaborations and Partnerships </a:t>
            </a:r>
            <a:r>
              <a:rPr lang="en-US" dirty="0"/>
              <a:t>(cont.)</a:t>
            </a:r>
            <a:endParaRPr lang="en-US" dirty="0">
              <a:solidFill>
                <a:schemeClr val="tx2"/>
              </a:solidFill>
              <a:ea typeface="ＭＳ Ｐゴシック" pitchFamily="-104" charset="-128"/>
            </a:endParaRPr>
          </a:p>
        </p:txBody>
      </p:sp>
      <p:sp>
        <p:nvSpPr>
          <p:cNvPr id="7" name="Content Placeholder 2">
            <a:extLst>
              <a:ext uri="{FF2B5EF4-FFF2-40B4-BE49-F238E27FC236}">
                <a16:creationId xmlns:a16="http://schemas.microsoft.com/office/drawing/2014/main" id="{33B212F3-7617-E341-849B-1C68FC35C21E}"/>
              </a:ext>
            </a:extLst>
          </p:cNvPr>
          <p:cNvSpPr>
            <a:spLocks noGrp="1"/>
          </p:cNvSpPr>
          <p:nvPr>
            <p:ph idx="1"/>
          </p:nvPr>
        </p:nvSpPr>
        <p:spPr>
          <a:xfrm>
            <a:off x="533400" y="1623218"/>
            <a:ext cx="8229600" cy="4396581"/>
          </a:xfrm>
        </p:spPr>
        <p:txBody>
          <a:bodyPr/>
          <a:lstStyle/>
          <a:p>
            <a:r>
              <a:rPr lang="en-US" sz="2000" dirty="0">
                <a:latin typeface="Helvetica" pitchFamily="2" charset="0"/>
              </a:rPr>
              <a:t>Respondents were asked to suggest ways to help further facilitate collaborations among NSSP CoP members:</a:t>
            </a:r>
          </a:p>
          <a:p>
            <a:endParaRPr lang="en-US" sz="2000" dirty="0">
              <a:latin typeface="Helvetica" pitchFamily="2" charset="0"/>
            </a:endParaRPr>
          </a:p>
          <a:p>
            <a:pPr lvl="1"/>
            <a:r>
              <a:rPr lang="en-US" sz="2000" b="1" dirty="0">
                <a:solidFill>
                  <a:schemeClr val="tx2"/>
                </a:solidFill>
                <a:latin typeface="Helvetica" pitchFamily="2" charset="0"/>
              </a:rPr>
              <a:t>reducing the barriers to participating in collaborative projects </a:t>
            </a:r>
            <a:r>
              <a:rPr lang="en-US" sz="2000" dirty="0">
                <a:latin typeface="Helvetica" pitchFamily="2" charset="0"/>
              </a:rPr>
              <a:t>(i.e. not having to register for individual calls in a call series, provide more options for notifications regarding new NSSP CoP-related events);</a:t>
            </a:r>
          </a:p>
          <a:p>
            <a:pPr lvl="1"/>
            <a:endParaRPr lang="en-US" sz="2000" dirty="0">
              <a:latin typeface="Helvetica" pitchFamily="2" charset="0"/>
            </a:endParaRPr>
          </a:p>
          <a:p>
            <a:pPr lvl="1"/>
            <a:r>
              <a:rPr lang="en-US" sz="2000" b="1" dirty="0">
                <a:solidFill>
                  <a:schemeClr val="tx2"/>
                </a:solidFill>
                <a:latin typeface="Helvetica" pitchFamily="2" charset="0"/>
              </a:rPr>
              <a:t>requesting feedback from members </a:t>
            </a:r>
            <a:r>
              <a:rPr lang="en-US" sz="2000" dirty="0">
                <a:latin typeface="Helvetica" pitchFamily="2" charset="0"/>
              </a:rPr>
              <a:t>on what is needed to advance SyS practice in their jurisdictions; and </a:t>
            </a:r>
          </a:p>
          <a:p>
            <a:pPr lvl="1"/>
            <a:endParaRPr lang="en-US" sz="2000" dirty="0">
              <a:latin typeface="Helvetica" pitchFamily="2" charset="0"/>
            </a:endParaRPr>
          </a:p>
          <a:p>
            <a:pPr lvl="1"/>
            <a:r>
              <a:rPr lang="en-US" sz="2000" dirty="0">
                <a:latin typeface="Helvetica" pitchFamily="2" charset="0"/>
              </a:rPr>
              <a:t>providing </a:t>
            </a:r>
            <a:r>
              <a:rPr lang="en-US" sz="2000" b="1" dirty="0">
                <a:solidFill>
                  <a:schemeClr val="tx2"/>
                </a:solidFill>
                <a:latin typeface="Helvetica" pitchFamily="2" charset="0"/>
              </a:rPr>
              <a:t>more opportunities for members to collaborate on specific tasks during in-person meetings.</a:t>
            </a:r>
          </a:p>
        </p:txBody>
      </p:sp>
    </p:spTree>
    <p:extLst>
      <p:ext uri="{BB962C8B-B14F-4D97-AF65-F5344CB8AC3E}">
        <p14:creationId xmlns:p14="http://schemas.microsoft.com/office/powerpoint/2010/main" val="1041427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210F-F246-6341-8847-604CDE3650BD}"/>
              </a:ext>
            </a:extLst>
          </p:cNvPr>
          <p:cNvSpPr>
            <a:spLocks noGrp="1"/>
          </p:cNvSpPr>
          <p:nvPr>
            <p:ph type="title"/>
          </p:nvPr>
        </p:nvSpPr>
        <p:spPr/>
        <p:txBody>
          <a:bodyPr/>
          <a:lstStyle/>
          <a:p>
            <a:r>
              <a:rPr lang="en-US" dirty="0">
                <a:solidFill>
                  <a:schemeClr val="tx2"/>
                </a:solidFill>
                <a:ea typeface="ＭＳ Ｐゴシック" pitchFamily="-104" charset="-128"/>
              </a:rPr>
              <a:t>Assessment of Collaborations and Partnerships </a:t>
            </a:r>
            <a:r>
              <a:rPr lang="en-US" dirty="0"/>
              <a:t>(cont.)</a:t>
            </a:r>
            <a:endParaRPr lang="en-US" dirty="0">
              <a:solidFill>
                <a:schemeClr val="tx2"/>
              </a:solidFill>
              <a:ea typeface="ＭＳ Ｐゴシック" pitchFamily="-104" charset="-128"/>
            </a:endParaRPr>
          </a:p>
        </p:txBody>
      </p:sp>
      <p:graphicFrame>
        <p:nvGraphicFramePr>
          <p:cNvPr id="4" name="Table 3">
            <a:extLst>
              <a:ext uri="{FF2B5EF4-FFF2-40B4-BE49-F238E27FC236}">
                <a16:creationId xmlns:a16="http://schemas.microsoft.com/office/drawing/2014/main" id="{294E1438-CD0F-584A-8DCD-E19E9D18EFD0}"/>
              </a:ext>
            </a:extLst>
          </p:cNvPr>
          <p:cNvGraphicFramePr>
            <a:graphicFrameLocks noGrp="1"/>
          </p:cNvGraphicFramePr>
          <p:nvPr>
            <p:extLst>
              <p:ext uri="{D42A27DB-BD31-4B8C-83A1-F6EECF244321}">
                <p14:modId xmlns:p14="http://schemas.microsoft.com/office/powerpoint/2010/main" val="714655808"/>
              </p:ext>
            </p:extLst>
          </p:nvPr>
        </p:nvGraphicFramePr>
        <p:xfrm>
          <a:off x="533400" y="1864136"/>
          <a:ext cx="8229599" cy="4612865"/>
        </p:xfrm>
        <a:graphic>
          <a:graphicData uri="http://schemas.openxmlformats.org/drawingml/2006/table">
            <a:tbl>
              <a:tblPr firstRow="1" firstCol="1" bandRow="1">
                <a:tableStyleId>{5C22544A-7EE6-4342-B048-85BDC9FD1C3A}</a:tableStyleId>
              </a:tblPr>
              <a:tblGrid>
                <a:gridCol w="3127247">
                  <a:extLst>
                    <a:ext uri="{9D8B030D-6E8A-4147-A177-3AD203B41FA5}">
                      <a16:colId xmlns:a16="http://schemas.microsoft.com/office/drawing/2014/main" val="2678133179"/>
                    </a:ext>
                  </a:extLst>
                </a:gridCol>
                <a:gridCol w="987552">
                  <a:extLst>
                    <a:ext uri="{9D8B030D-6E8A-4147-A177-3AD203B41FA5}">
                      <a16:colId xmlns:a16="http://schemas.microsoft.com/office/drawing/2014/main" val="2508145208"/>
                    </a:ext>
                  </a:extLst>
                </a:gridCol>
                <a:gridCol w="987552">
                  <a:extLst>
                    <a:ext uri="{9D8B030D-6E8A-4147-A177-3AD203B41FA5}">
                      <a16:colId xmlns:a16="http://schemas.microsoft.com/office/drawing/2014/main" val="4044622690"/>
                    </a:ext>
                  </a:extLst>
                </a:gridCol>
                <a:gridCol w="987552">
                  <a:extLst>
                    <a:ext uri="{9D8B030D-6E8A-4147-A177-3AD203B41FA5}">
                      <a16:colId xmlns:a16="http://schemas.microsoft.com/office/drawing/2014/main" val="196893064"/>
                    </a:ext>
                  </a:extLst>
                </a:gridCol>
                <a:gridCol w="1069848">
                  <a:extLst>
                    <a:ext uri="{9D8B030D-6E8A-4147-A177-3AD203B41FA5}">
                      <a16:colId xmlns:a16="http://schemas.microsoft.com/office/drawing/2014/main" val="420229468"/>
                    </a:ext>
                  </a:extLst>
                </a:gridCol>
                <a:gridCol w="1069848">
                  <a:extLst>
                    <a:ext uri="{9D8B030D-6E8A-4147-A177-3AD203B41FA5}">
                      <a16:colId xmlns:a16="http://schemas.microsoft.com/office/drawing/2014/main" val="3116019046"/>
                    </a:ext>
                  </a:extLst>
                </a:gridCol>
              </a:tblGrid>
              <a:tr h="317199">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200" dirty="0">
                          <a:effectLst/>
                        </a:rPr>
                        <a:t>Survey Responses, n (%)</a:t>
                      </a:r>
                      <a:endParaRPr lang="en-US" sz="1200" dirty="0">
                        <a:effectLst/>
                        <a:latin typeface="+mn-lt"/>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246901693"/>
                  </a:ext>
                </a:extLst>
              </a:tr>
              <a:tr h="720895">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Strongly 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Neutral</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latin typeface="Times New Roman" panose="02020603050405020304" pitchFamily="18" charset="0"/>
                          <a:ea typeface="Times New Roman" panose="02020603050405020304" pitchFamily="18" charset="0"/>
                        </a:rPr>
                        <a:t>Strongly Agree</a:t>
                      </a:r>
                    </a:p>
                  </a:txBody>
                  <a:tcPr marL="68580" marR="68580" marT="0" marB="0">
                    <a:solidFill>
                      <a:schemeClr val="accent1"/>
                    </a:solidFill>
                  </a:tcPr>
                </a:tc>
                <a:extLst>
                  <a:ext uri="{0D108BD9-81ED-4DB2-BD59-A6C34878D82A}">
                    <a16:rowId xmlns:a16="http://schemas.microsoft.com/office/drawing/2014/main" val="3069465317"/>
                  </a:ext>
                </a:extLst>
              </a:tr>
              <a:tr h="992992">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Being a member of the NSSP Community of Practice has helped me facilitate collaborative syndromic </a:t>
                      </a:r>
                      <a:r>
                        <a:rPr lang="en-US" sz="1200" dirty="0">
                          <a:solidFill>
                            <a:srgbClr val="ABDB77"/>
                          </a:solidFill>
                          <a:effectLst/>
                          <a:latin typeface="Times New Roman" panose="02020603050405020304" pitchFamily="18" charset="0"/>
                          <a:ea typeface="Times New Roman" panose="02020603050405020304" pitchFamily="18" charset="0"/>
                        </a:rPr>
                        <a:t>surveillance partnerships/activities with others </a:t>
                      </a:r>
                      <a:r>
                        <a:rPr lang="en-US" sz="1200" i="1" dirty="0">
                          <a:solidFill>
                            <a:srgbClr val="ABDB77"/>
                          </a:solidFill>
                          <a:effectLst/>
                          <a:latin typeface="Times New Roman" panose="02020603050405020304" pitchFamily="18" charset="0"/>
                          <a:ea typeface="Times New Roman" panose="02020603050405020304" pitchFamily="18" charset="0"/>
                        </a:rPr>
                        <a:t>within</a:t>
                      </a:r>
                      <a:r>
                        <a:rPr lang="en-US" sz="1200" dirty="0">
                          <a:solidFill>
                            <a:srgbClr val="ABDB77"/>
                          </a:solidFill>
                          <a:effectLst/>
                          <a:latin typeface="Times New Roman" panose="02020603050405020304" pitchFamily="18" charset="0"/>
                          <a:ea typeface="Times New Roman" panose="02020603050405020304" pitchFamily="18" charset="0"/>
                        </a:rPr>
                        <a:t> my organization or jurisdiction.</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3 (6.8)</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6 (13.6)</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12 (27.3)</a:t>
                      </a:r>
                    </a:p>
                  </a:txBody>
                  <a:tcPr marL="68580" marR="68580" marT="0" marB="0"/>
                </a:tc>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16 (36.4)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7 (15.9)</a:t>
                      </a:r>
                    </a:p>
                  </a:txBody>
                  <a:tcPr marL="68580" marR="68580" marT="0" marB="0"/>
                </a:tc>
                <a:extLst>
                  <a:ext uri="{0D108BD9-81ED-4DB2-BD59-A6C34878D82A}">
                    <a16:rowId xmlns:a16="http://schemas.microsoft.com/office/drawing/2014/main" val="2481744382"/>
                  </a:ext>
                </a:extLst>
              </a:tr>
              <a:tr h="992992">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Being a member of the NSSP Community of Practice has helped me facilitate collaborative syndromic </a:t>
                      </a:r>
                      <a:r>
                        <a:rPr lang="en-US" sz="1200" dirty="0">
                          <a:solidFill>
                            <a:srgbClr val="ABDB77"/>
                          </a:solidFill>
                          <a:effectLst/>
                          <a:latin typeface="Times New Roman" panose="02020603050405020304" pitchFamily="18" charset="0"/>
                          <a:ea typeface="Times New Roman" panose="02020603050405020304" pitchFamily="18" charset="0"/>
                        </a:rPr>
                        <a:t>surveillance partnerships/activities with others </a:t>
                      </a:r>
                      <a:r>
                        <a:rPr lang="en-US" sz="1200" i="1" dirty="0">
                          <a:solidFill>
                            <a:srgbClr val="ABDB77"/>
                          </a:solidFill>
                          <a:effectLst/>
                          <a:latin typeface="Times New Roman" panose="02020603050405020304" pitchFamily="18" charset="0"/>
                          <a:ea typeface="Times New Roman" panose="02020603050405020304" pitchFamily="18" charset="0"/>
                        </a:rPr>
                        <a:t>outside</a:t>
                      </a:r>
                      <a:r>
                        <a:rPr lang="en-US" sz="1200" dirty="0">
                          <a:solidFill>
                            <a:srgbClr val="ABDB77"/>
                          </a:solidFill>
                          <a:effectLst/>
                          <a:latin typeface="Times New Roman" panose="02020603050405020304" pitchFamily="18" charset="0"/>
                          <a:ea typeface="Times New Roman" panose="02020603050405020304" pitchFamily="18" charset="0"/>
                        </a:rPr>
                        <a:t> my organization or jurisdiction.</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2 (4.5)</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2 (4.5)</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9 (20.5)</a:t>
                      </a:r>
                    </a:p>
                  </a:txBody>
                  <a:tcPr marL="68580" marR="68580" marT="0" marB="0"/>
                </a:tc>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16 (36.4)</a:t>
                      </a:r>
                      <a:endParaRPr lang="en-US" sz="120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15 (34.1)</a:t>
                      </a:r>
                    </a:p>
                  </a:txBody>
                  <a:tcPr marL="68580" marR="68580" marT="0" marB="0">
                    <a:solidFill>
                      <a:srgbClr val="ABDB77"/>
                    </a:solidFill>
                  </a:tcPr>
                </a:tc>
                <a:extLst>
                  <a:ext uri="{0D108BD9-81ED-4DB2-BD59-A6C34878D82A}">
                    <a16:rowId xmlns:a16="http://schemas.microsoft.com/office/drawing/2014/main" val="2882151933"/>
                  </a:ext>
                </a:extLst>
              </a:tr>
              <a:tr h="992992">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Being a member of the NSSP Community of Practice has motivated me to </a:t>
                      </a:r>
                      <a:r>
                        <a:rPr lang="en-US" sz="1200" dirty="0">
                          <a:solidFill>
                            <a:srgbClr val="ABDB77"/>
                          </a:solidFill>
                          <a:effectLst/>
                          <a:latin typeface="Times New Roman" panose="02020603050405020304" pitchFamily="18" charset="0"/>
                          <a:ea typeface="Times New Roman" panose="02020603050405020304" pitchFamily="18" charset="0"/>
                        </a:rPr>
                        <a:t>partner with others in the syndromic surveillance community to resolve common problems or issues.</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2 (4.5)</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 (2.3)</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10 (22.7)</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15 (34.1)</a:t>
                      </a:r>
                    </a:p>
                  </a:txBody>
                  <a:tcPr marL="68580" marR="68580" marT="0" marB="0">
                    <a:solidFill>
                      <a:srgbClr val="ABDB77"/>
                    </a:solidFill>
                  </a:tcPr>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16 (36.4)</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420954484"/>
                  </a:ext>
                </a:extLst>
              </a:tr>
              <a:tr h="595795">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Being a member of the NSSP Community of </a:t>
                      </a:r>
                      <a:r>
                        <a:rPr lang="en-US" sz="1200" dirty="0">
                          <a:solidFill>
                            <a:schemeClr val="bg1"/>
                          </a:solidFill>
                          <a:effectLst/>
                          <a:latin typeface="Times New Roman" panose="02020603050405020304" pitchFamily="18" charset="0"/>
                          <a:ea typeface="Times New Roman" panose="02020603050405020304" pitchFamily="18" charset="0"/>
                        </a:rPr>
                        <a:t>Practice</a:t>
                      </a:r>
                      <a:r>
                        <a:rPr lang="en-US" sz="1200" dirty="0">
                          <a:solidFill>
                            <a:srgbClr val="ABDB77"/>
                          </a:solidFill>
                          <a:effectLst/>
                          <a:latin typeface="Times New Roman" panose="02020603050405020304" pitchFamily="18" charset="0"/>
                          <a:ea typeface="Times New Roman" panose="02020603050405020304" pitchFamily="18" charset="0"/>
                        </a:rPr>
                        <a:t> reduces duplication of efforts and prevents “reinvention of the wheel.”</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 (2.3)</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3 (6.8)</a:t>
                      </a:r>
                    </a:p>
                  </a:txBody>
                  <a:tcPr marL="68580" marR="68580" marT="0" marB="0"/>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11 (25.0)</a:t>
                      </a:r>
                    </a:p>
                  </a:txBody>
                  <a:tcPr marL="68580" marR="68580" marT="0" marB="0"/>
                </a:tc>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18 (40.9)</a:t>
                      </a:r>
                      <a:endParaRPr lang="en-US" sz="120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11 (25.0)</a:t>
                      </a:r>
                    </a:p>
                  </a:txBody>
                  <a:tcPr marL="68580" marR="68580" marT="0" marB="0">
                    <a:solidFill>
                      <a:srgbClr val="ABDB77"/>
                    </a:solidFill>
                  </a:tcPr>
                </a:tc>
                <a:extLst>
                  <a:ext uri="{0D108BD9-81ED-4DB2-BD59-A6C34878D82A}">
                    <a16:rowId xmlns:a16="http://schemas.microsoft.com/office/drawing/2014/main" val="3785860772"/>
                  </a:ext>
                </a:extLst>
              </a:tr>
            </a:tbl>
          </a:graphicData>
        </a:graphic>
      </p:graphicFrame>
      <p:sp>
        <p:nvSpPr>
          <p:cNvPr id="5" name="Rectangle 4">
            <a:extLst>
              <a:ext uri="{FF2B5EF4-FFF2-40B4-BE49-F238E27FC236}">
                <a16:creationId xmlns:a16="http://schemas.microsoft.com/office/drawing/2014/main" id="{F56F69AE-9A30-9041-ABE2-3892EFC6E8A8}"/>
              </a:ext>
            </a:extLst>
          </p:cNvPr>
          <p:cNvSpPr/>
          <p:nvPr/>
        </p:nvSpPr>
        <p:spPr>
          <a:xfrm>
            <a:off x="552189" y="1564710"/>
            <a:ext cx="7467600" cy="307777"/>
          </a:xfrm>
          <a:prstGeom prst="rect">
            <a:avLst/>
          </a:prstGeom>
        </p:spPr>
        <p:txBody>
          <a:bodyPr wrap="square">
            <a:spAutoFit/>
          </a:bodyPr>
          <a:lstStyle/>
          <a:p>
            <a:r>
              <a:rPr lang="en-US" sz="1400" dirty="0">
                <a:solidFill>
                  <a:schemeClr val="tx2"/>
                </a:solidFill>
                <a:latin typeface="Helvetica" pitchFamily="2" charset="0"/>
              </a:rPr>
              <a:t>Table 7: Degree to which Membership in the NSSP CoP has Benefited Respondents (n=44)</a:t>
            </a:r>
          </a:p>
        </p:txBody>
      </p:sp>
    </p:spTree>
    <p:extLst>
      <p:ext uri="{BB962C8B-B14F-4D97-AF65-F5344CB8AC3E}">
        <p14:creationId xmlns:p14="http://schemas.microsoft.com/office/powerpoint/2010/main" val="302045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5AE1-7FA0-1A47-82C1-1CA642D8D491}"/>
              </a:ext>
            </a:extLst>
          </p:cNvPr>
          <p:cNvSpPr>
            <a:spLocks noGrp="1"/>
          </p:cNvSpPr>
          <p:nvPr>
            <p:ph type="title"/>
          </p:nvPr>
        </p:nvSpPr>
        <p:spPr/>
        <p:txBody>
          <a:bodyPr/>
          <a:lstStyle/>
          <a:p>
            <a:r>
              <a:rPr lang="en-US" dirty="0">
                <a:solidFill>
                  <a:schemeClr val="tx2"/>
                </a:solidFill>
              </a:rPr>
              <a:t>Value and Satisfaction with membership in the NSSP CoP</a:t>
            </a:r>
          </a:p>
        </p:txBody>
      </p:sp>
      <p:sp>
        <p:nvSpPr>
          <p:cNvPr id="3" name="Content Placeholder 2">
            <a:extLst>
              <a:ext uri="{FF2B5EF4-FFF2-40B4-BE49-F238E27FC236}">
                <a16:creationId xmlns:a16="http://schemas.microsoft.com/office/drawing/2014/main" id="{F7189BC5-8EA7-3147-8E9C-416A096281C2}"/>
              </a:ext>
            </a:extLst>
          </p:cNvPr>
          <p:cNvSpPr>
            <a:spLocks noGrp="1"/>
          </p:cNvSpPr>
          <p:nvPr>
            <p:ph idx="1"/>
          </p:nvPr>
        </p:nvSpPr>
        <p:spPr/>
        <p:txBody>
          <a:bodyPr/>
          <a:lstStyle/>
          <a:p>
            <a:r>
              <a:rPr lang="en-US" sz="2400" dirty="0">
                <a:latin typeface="Helvetica" pitchFamily="2" charset="0"/>
              </a:rPr>
              <a:t>More than </a:t>
            </a:r>
            <a:r>
              <a:rPr lang="en-US" sz="2400" b="1" dirty="0">
                <a:solidFill>
                  <a:schemeClr val="tx2"/>
                </a:solidFill>
                <a:latin typeface="Helvetica" pitchFamily="2" charset="0"/>
              </a:rPr>
              <a:t>60% of respondents reported being very satisfied with their membership </a:t>
            </a:r>
            <a:r>
              <a:rPr lang="en-US" sz="2400" dirty="0">
                <a:latin typeface="Helvetica" pitchFamily="2" charset="0"/>
              </a:rPr>
              <a:t>in the NSSP CoP with an additional 34% reporting being somewhat satisfied.</a:t>
            </a:r>
          </a:p>
          <a:p>
            <a:endParaRPr lang="en-US" sz="2400" dirty="0">
              <a:latin typeface="Helvetica" pitchFamily="2" charset="0"/>
            </a:endParaRPr>
          </a:p>
          <a:p>
            <a:r>
              <a:rPr lang="en-US" sz="2400" dirty="0">
                <a:latin typeface="Helvetica" pitchFamily="2" charset="0"/>
              </a:rPr>
              <a:t>More than </a:t>
            </a:r>
            <a:r>
              <a:rPr lang="en-US" sz="2400" b="1" dirty="0">
                <a:solidFill>
                  <a:schemeClr val="tx2"/>
                </a:solidFill>
                <a:latin typeface="Helvetica" pitchFamily="2" charset="0"/>
              </a:rPr>
              <a:t>88% of respondents agreed or strongly agreed that the NSSP CoP has improved their knowledge, skills, and abilities </a:t>
            </a:r>
            <a:r>
              <a:rPr lang="en-US" sz="2400" dirty="0">
                <a:latin typeface="Helvetica" pitchFamily="2" charset="0"/>
              </a:rPr>
              <a:t>related to conducting SyS and almost 91% agreed or strongly agreed that it helps them to stay current in the field.</a:t>
            </a:r>
          </a:p>
        </p:txBody>
      </p:sp>
    </p:spTree>
    <p:extLst>
      <p:ext uri="{BB962C8B-B14F-4D97-AF65-F5344CB8AC3E}">
        <p14:creationId xmlns:p14="http://schemas.microsoft.com/office/powerpoint/2010/main" val="1801754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5AE1-7FA0-1A47-82C1-1CA642D8D491}"/>
              </a:ext>
            </a:extLst>
          </p:cNvPr>
          <p:cNvSpPr>
            <a:spLocks noGrp="1"/>
          </p:cNvSpPr>
          <p:nvPr>
            <p:ph type="title"/>
          </p:nvPr>
        </p:nvSpPr>
        <p:spPr/>
        <p:txBody>
          <a:bodyPr>
            <a:normAutofit fontScale="90000"/>
          </a:bodyPr>
          <a:lstStyle/>
          <a:p>
            <a:r>
              <a:rPr lang="en-US" dirty="0">
                <a:solidFill>
                  <a:schemeClr val="tx2"/>
                </a:solidFill>
              </a:rPr>
              <a:t>Value and Satisfaction with membership in the NSSP CoP (cont.)</a:t>
            </a:r>
          </a:p>
        </p:txBody>
      </p:sp>
      <p:sp>
        <p:nvSpPr>
          <p:cNvPr id="3" name="Content Placeholder 2">
            <a:extLst>
              <a:ext uri="{FF2B5EF4-FFF2-40B4-BE49-F238E27FC236}">
                <a16:creationId xmlns:a16="http://schemas.microsoft.com/office/drawing/2014/main" id="{F7189BC5-8EA7-3147-8E9C-416A096281C2}"/>
              </a:ext>
            </a:extLst>
          </p:cNvPr>
          <p:cNvSpPr>
            <a:spLocks noGrp="1"/>
          </p:cNvSpPr>
          <p:nvPr>
            <p:ph idx="1"/>
          </p:nvPr>
        </p:nvSpPr>
        <p:spPr/>
        <p:txBody>
          <a:bodyPr/>
          <a:lstStyle/>
          <a:p>
            <a:r>
              <a:rPr lang="en-US" sz="2400" dirty="0">
                <a:latin typeface="Helvetica" pitchFamily="2" charset="0"/>
              </a:rPr>
              <a:t>Almost </a:t>
            </a:r>
            <a:r>
              <a:rPr lang="en-US" sz="2400" b="1" dirty="0">
                <a:solidFill>
                  <a:schemeClr val="tx2"/>
                </a:solidFill>
                <a:latin typeface="Helvetica" pitchFamily="2" charset="0"/>
              </a:rPr>
              <a:t>80% agreed or strongly agreed that membership in the NSSP CoP helped them to build professional relationships and network with others </a:t>
            </a:r>
            <a:r>
              <a:rPr lang="en-US" sz="2400" dirty="0">
                <a:latin typeface="Helvetica" pitchFamily="2" charset="0"/>
              </a:rPr>
              <a:t>in the SyS community.</a:t>
            </a:r>
          </a:p>
          <a:p>
            <a:pPr marL="0" indent="0">
              <a:buNone/>
            </a:pPr>
            <a:endParaRPr lang="en-US" sz="2400" dirty="0">
              <a:latin typeface="Helvetica" pitchFamily="2" charset="0"/>
            </a:endParaRPr>
          </a:p>
          <a:p>
            <a:r>
              <a:rPr lang="en-US" sz="2400" dirty="0">
                <a:latin typeface="Helvetica" pitchFamily="2" charset="0"/>
              </a:rPr>
              <a:t>Approximately, </a:t>
            </a:r>
            <a:r>
              <a:rPr lang="en-US" sz="2400" b="1" dirty="0">
                <a:solidFill>
                  <a:schemeClr val="tx2"/>
                </a:solidFill>
                <a:latin typeface="Helvetica" pitchFamily="2" charset="0"/>
              </a:rPr>
              <a:t>75% of respondents agreed or strongly agreed that membership in the NSSP CoP helps to build trust, rapport, and a sense of community.</a:t>
            </a:r>
          </a:p>
        </p:txBody>
      </p:sp>
    </p:spTree>
    <p:extLst>
      <p:ext uri="{BB962C8B-B14F-4D97-AF65-F5344CB8AC3E}">
        <p14:creationId xmlns:p14="http://schemas.microsoft.com/office/powerpoint/2010/main" val="279763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4267200"/>
          </a:xfrm>
        </p:spPr>
        <p:txBody>
          <a:bodyPr>
            <a:normAutofit/>
          </a:bodyPr>
          <a:lstStyle/>
          <a:p>
            <a:r>
              <a:rPr lang="en-US" sz="2000" dirty="0"/>
              <a:t>Financial support for the project was provided by the Centers for Disease Control and Prevention (CDC) through the National Syndromic Surveillance Program Community of Practice (NSSP </a:t>
            </a:r>
            <a:r>
              <a:rPr lang="en-US" sz="2000" dirty="0" err="1"/>
              <a:t>CoP</a:t>
            </a:r>
            <a:r>
              <a:rPr lang="en-US" sz="2000" dirty="0"/>
              <a:t>): Strengthening Health Surveillance Capabilities Nationwide Cooperative Agreement (#1NU50OE000098-01). The contents of this report are solely the responsibility of the authors and do not necessarily represent the official views of CDC.</a:t>
            </a:r>
          </a:p>
          <a:p>
            <a:pPr marL="0" indent="0">
              <a:buNone/>
            </a:pPr>
            <a:endParaRPr lang="en-US" sz="2000" dirty="0"/>
          </a:p>
          <a:p>
            <a:r>
              <a:rPr lang="en-US" sz="2000" dirty="0"/>
              <a:t>Data was collected under the Office of Management and Budget (OMB) Paperwork Reduction Act (PRA) Generic Information Collection. </a:t>
            </a:r>
            <a:r>
              <a:rPr lang="en-US" sz="2000" i="1" dirty="0"/>
              <a:t>OMB Control No. 0920-0879:</a:t>
            </a:r>
            <a:r>
              <a:rPr lang="en-US" sz="2000" dirty="0"/>
              <a:t> </a:t>
            </a:r>
            <a:r>
              <a:rPr lang="en-US" sz="2000" i="1" dirty="0"/>
              <a:t>Information Collections to Advance State, Tribal, Local and Territorial (STLT) Governmental Agency System Performance, Capacity, and Program Delivery.</a:t>
            </a:r>
            <a:endParaRPr lang="en-US" sz="2000" dirty="0"/>
          </a:p>
        </p:txBody>
      </p:sp>
    </p:spTree>
    <p:extLst>
      <p:ext uri="{BB962C8B-B14F-4D97-AF65-F5344CB8AC3E}">
        <p14:creationId xmlns:p14="http://schemas.microsoft.com/office/powerpoint/2010/main" val="2279863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210F-F246-6341-8847-604CDE3650BD}"/>
              </a:ext>
            </a:extLst>
          </p:cNvPr>
          <p:cNvSpPr>
            <a:spLocks noGrp="1"/>
          </p:cNvSpPr>
          <p:nvPr>
            <p:ph type="title"/>
          </p:nvPr>
        </p:nvSpPr>
        <p:spPr/>
        <p:txBody>
          <a:bodyPr>
            <a:normAutofit fontScale="90000"/>
          </a:bodyPr>
          <a:lstStyle/>
          <a:p>
            <a:r>
              <a:rPr lang="en-US" dirty="0">
                <a:solidFill>
                  <a:schemeClr val="tx2"/>
                </a:solidFill>
              </a:rPr>
              <a:t>Value and Satisfaction with membership in the NSSP CoP (cont.)</a:t>
            </a:r>
            <a:endParaRPr lang="en-US" dirty="0">
              <a:solidFill>
                <a:schemeClr val="tx2"/>
              </a:solidFill>
              <a:ea typeface="ＭＳ Ｐゴシック" pitchFamily="-104" charset="-128"/>
            </a:endParaRPr>
          </a:p>
        </p:txBody>
      </p:sp>
      <p:graphicFrame>
        <p:nvGraphicFramePr>
          <p:cNvPr id="4" name="Table 3">
            <a:extLst>
              <a:ext uri="{FF2B5EF4-FFF2-40B4-BE49-F238E27FC236}">
                <a16:creationId xmlns:a16="http://schemas.microsoft.com/office/drawing/2014/main" id="{294E1438-CD0F-584A-8DCD-E19E9D18EFD0}"/>
              </a:ext>
            </a:extLst>
          </p:cNvPr>
          <p:cNvGraphicFramePr>
            <a:graphicFrameLocks noGrp="1"/>
          </p:cNvGraphicFramePr>
          <p:nvPr>
            <p:extLst>
              <p:ext uri="{D42A27DB-BD31-4B8C-83A1-F6EECF244321}">
                <p14:modId xmlns:p14="http://schemas.microsoft.com/office/powerpoint/2010/main" val="877321765"/>
              </p:ext>
            </p:extLst>
          </p:nvPr>
        </p:nvGraphicFramePr>
        <p:xfrm>
          <a:off x="533400" y="1864136"/>
          <a:ext cx="8077199" cy="4612863"/>
        </p:xfrm>
        <a:graphic>
          <a:graphicData uri="http://schemas.openxmlformats.org/drawingml/2006/table">
            <a:tbl>
              <a:tblPr firstRow="1" firstCol="1" bandRow="1">
                <a:tableStyleId>{5C22544A-7EE6-4342-B048-85BDC9FD1C3A}</a:tableStyleId>
              </a:tblPr>
              <a:tblGrid>
                <a:gridCol w="3069335">
                  <a:extLst>
                    <a:ext uri="{9D8B030D-6E8A-4147-A177-3AD203B41FA5}">
                      <a16:colId xmlns:a16="http://schemas.microsoft.com/office/drawing/2014/main" val="2678133179"/>
                    </a:ext>
                  </a:extLst>
                </a:gridCol>
                <a:gridCol w="969264">
                  <a:extLst>
                    <a:ext uri="{9D8B030D-6E8A-4147-A177-3AD203B41FA5}">
                      <a16:colId xmlns:a16="http://schemas.microsoft.com/office/drawing/2014/main" val="2508145208"/>
                    </a:ext>
                  </a:extLst>
                </a:gridCol>
                <a:gridCol w="969264">
                  <a:extLst>
                    <a:ext uri="{9D8B030D-6E8A-4147-A177-3AD203B41FA5}">
                      <a16:colId xmlns:a16="http://schemas.microsoft.com/office/drawing/2014/main" val="4044622690"/>
                    </a:ext>
                  </a:extLst>
                </a:gridCol>
                <a:gridCol w="969264">
                  <a:extLst>
                    <a:ext uri="{9D8B030D-6E8A-4147-A177-3AD203B41FA5}">
                      <a16:colId xmlns:a16="http://schemas.microsoft.com/office/drawing/2014/main" val="196893064"/>
                    </a:ext>
                  </a:extLst>
                </a:gridCol>
                <a:gridCol w="1050036">
                  <a:extLst>
                    <a:ext uri="{9D8B030D-6E8A-4147-A177-3AD203B41FA5}">
                      <a16:colId xmlns:a16="http://schemas.microsoft.com/office/drawing/2014/main" val="420229468"/>
                    </a:ext>
                  </a:extLst>
                </a:gridCol>
                <a:gridCol w="1050036">
                  <a:extLst>
                    <a:ext uri="{9D8B030D-6E8A-4147-A177-3AD203B41FA5}">
                      <a16:colId xmlns:a16="http://schemas.microsoft.com/office/drawing/2014/main" val="3116019046"/>
                    </a:ext>
                  </a:extLst>
                </a:gridCol>
              </a:tblGrid>
              <a:tr h="331470">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200" dirty="0">
                          <a:effectLst/>
                        </a:rPr>
                        <a:t>Survey Responses, n (%)</a:t>
                      </a:r>
                      <a:endParaRPr lang="en-US" sz="1200" dirty="0">
                        <a:effectLst/>
                        <a:latin typeface="+mn-lt"/>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246901693"/>
                  </a:ext>
                </a:extLst>
              </a:tr>
              <a:tr h="753328">
                <a:tc>
                  <a:txBody>
                    <a:bodyPr/>
                    <a:lstStyle/>
                    <a:p>
                      <a:pPr marL="0" marR="0">
                        <a:spcBef>
                          <a:spcPts val="0"/>
                        </a:spcBef>
                        <a:spcAft>
                          <a:spcPts val="0"/>
                        </a:spcAft>
                      </a:pPr>
                      <a:r>
                        <a:rPr lang="en-US" sz="1200" dirty="0">
                          <a:effectLst/>
                        </a:rPr>
                        <a:t>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Strongly 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Disagree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Neutral</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Agree</a:t>
                      </a:r>
                      <a:endParaRPr lang="en-US" sz="1200" b="1" dirty="0">
                        <a:solidFill>
                          <a:schemeClr val="bg1"/>
                        </a:solidFill>
                        <a:effectLst/>
                        <a:latin typeface="+mn-lt"/>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Strongly Agree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069465317"/>
                  </a:ext>
                </a:extLst>
              </a:tr>
              <a:tr h="622599">
                <a:tc>
                  <a:txBody>
                    <a:bodyPr/>
                    <a:lstStyle/>
                    <a:p>
                      <a:pPr marL="0" marR="0">
                        <a:spcBef>
                          <a:spcPts val="0"/>
                        </a:spcBef>
                        <a:spcAft>
                          <a:spcPts val="0"/>
                        </a:spcAft>
                      </a:pPr>
                      <a:r>
                        <a:rPr lang="en-US" sz="1200" dirty="0">
                          <a:effectLst/>
                        </a:rPr>
                        <a:t>Has </a:t>
                      </a:r>
                      <a:r>
                        <a:rPr lang="en-US" sz="1200" dirty="0">
                          <a:solidFill>
                            <a:srgbClr val="ABDB77"/>
                          </a:solidFill>
                          <a:effectLst/>
                        </a:rPr>
                        <a:t>improved my knowledge, skills, and abilities </a:t>
                      </a:r>
                      <a:r>
                        <a:rPr lang="en-US" sz="1200" dirty="0">
                          <a:effectLst/>
                        </a:rPr>
                        <a:t>related to conducting syndromic surveillance.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 (0.0)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 (6.8)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28 (63.7)</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11 (25.0)</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2481744382"/>
                  </a:ext>
                </a:extLst>
              </a:tr>
              <a:tr h="415067">
                <a:tc>
                  <a:txBody>
                    <a:bodyPr/>
                    <a:lstStyle/>
                    <a:p>
                      <a:pPr marL="0" marR="0">
                        <a:spcBef>
                          <a:spcPts val="0"/>
                        </a:spcBef>
                        <a:spcAft>
                          <a:spcPts val="0"/>
                        </a:spcAft>
                      </a:pPr>
                      <a:r>
                        <a:rPr lang="en-US" sz="1200" dirty="0">
                          <a:effectLst/>
                        </a:rPr>
                        <a:t>Helps me </a:t>
                      </a:r>
                      <a:r>
                        <a:rPr lang="en-US" sz="1200" dirty="0">
                          <a:solidFill>
                            <a:srgbClr val="ABDB77"/>
                          </a:solidFill>
                          <a:effectLst/>
                        </a:rPr>
                        <a:t>stay current in the syndromic surveillance field</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a:effectLst/>
                        </a:rPr>
                        <a:t>26 (59.1)</a:t>
                      </a:r>
                      <a:endParaRPr lang="en-US" sz="1200" b="1">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14 (31.8)</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2882151933"/>
                  </a:ext>
                </a:extLst>
              </a:tr>
              <a:tr h="622599">
                <a:tc>
                  <a:txBody>
                    <a:bodyPr/>
                    <a:lstStyle/>
                    <a:p>
                      <a:pPr marL="0" marR="0">
                        <a:spcBef>
                          <a:spcPts val="0"/>
                        </a:spcBef>
                        <a:spcAft>
                          <a:spcPts val="0"/>
                        </a:spcAft>
                      </a:pPr>
                      <a:r>
                        <a:rPr lang="en-US" sz="1200" dirty="0">
                          <a:effectLst/>
                        </a:rPr>
                        <a:t>Leverages a </a:t>
                      </a:r>
                      <a:r>
                        <a:rPr lang="en-US" sz="1200" dirty="0">
                          <a:solidFill>
                            <a:srgbClr val="ABDB77"/>
                          </a:solidFill>
                          <a:effectLst/>
                        </a:rPr>
                        <a:t>variety of knowledge sharing tools</a:t>
                      </a:r>
                      <a:r>
                        <a:rPr lang="en-US" sz="1200" dirty="0">
                          <a:effectLst/>
                        </a:rPr>
                        <a:t> (knowledge repository, workgroups, forums, etc.)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 (2.3)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 (18.2)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20 (45.5)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13 (29.5)</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0954484"/>
                  </a:ext>
                </a:extLst>
              </a:tr>
              <a:tr h="415067">
                <a:tc>
                  <a:txBody>
                    <a:bodyPr/>
                    <a:lstStyle/>
                    <a:p>
                      <a:pPr marL="0" marR="0">
                        <a:spcBef>
                          <a:spcPts val="0"/>
                        </a:spcBef>
                        <a:spcAft>
                          <a:spcPts val="0"/>
                        </a:spcAft>
                      </a:pPr>
                      <a:r>
                        <a:rPr lang="en-US" sz="1200" dirty="0">
                          <a:effectLst/>
                        </a:rPr>
                        <a:t>Allows me to </a:t>
                      </a:r>
                      <a:r>
                        <a:rPr lang="en-US" sz="1200" dirty="0">
                          <a:solidFill>
                            <a:srgbClr val="ABDB77"/>
                          </a:solidFill>
                          <a:effectLst/>
                        </a:rPr>
                        <a:t>share my work and success stories </a:t>
                      </a:r>
                      <a:r>
                        <a:rPr lang="en-US" sz="1200" dirty="0">
                          <a:effectLst/>
                        </a:rPr>
                        <a:t>with others.</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12 (27.3)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18 (40.9)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 (22.7)</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85860772"/>
                  </a:ext>
                </a:extLst>
              </a:tr>
              <a:tr h="622599">
                <a:tc>
                  <a:txBody>
                    <a:bodyPr/>
                    <a:lstStyle/>
                    <a:p>
                      <a:pPr marL="0" marR="0">
                        <a:spcBef>
                          <a:spcPts val="0"/>
                        </a:spcBef>
                        <a:spcAft>
                          <a:spcPts val="0"/>
                        </a:spcAft>
                      </a:pPr>
                      <a:r>
                        <a:rPr lang="en-US" sz="1200" dirty="0">
                          <a:effectLst/>
                        </a:rPr>
                        <a:t>Helps me </a:t>
                      </a:r>
                      <a:r>
                        <a:rPr lang="en-US" sz="1200" dirty="0">
                          <a:solidFill>
                            <a:srgbClr val="ABDB77"/>
                          </a:solidFill>
                          <a:effectLst/>
                        </a:rPr>
                        <a:t>build professional relationships and network</a:t>
                      </a:r>
                      <a:r>
                        <a:rPr lang="en-US" sz="1200" dirty="0">
                          <a:effectLst/>
                        </a:rPr>
                        <a:t> with others in the syndromic surveillance community.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 (11.4)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a:effectLst/>
                        </a:rPr>
                        <a:t>18 (40.9)</a:t>
                      </a:r>
                      <a:endParaRPr lang="en-US" sz="1200" b="1">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17 (38.6)</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2054468170"/>
                  </a:ext>
                </a:extLst>
              </a:tr>
              <a:tr h="415067">
                <a:tc>
                  <a:txBody>
                    <a:bodyPr/>
                    <a:lstStyle/>
                    <a:p>
                      <a:pPr marL="0" marR="0">
                        <a:spcBef>
                          <a:spcPts val="0"/>
                        </a:spcBef>
                        <a:spcAft>
                          <a:spcPts val="0"/>
                        </a:spcAft>
                      </a:pPr>
                      <a:r>
                        <a:rPr lang="en-US" sz="1200" dirty="0">
                          <a:solidFill>
                            <a:srgbClr val="ABDB77"/>
                          </a:solidFill>
                          <a:effectLst/>
                        </a:rPr>
                        <a:t>Builds trust, rapport, and a sense of community.</a:t>
                      </a:r>
                      <a:endParaRPr lang="en-US" sz="1200" dirty="0">
                        <a:solidFill>
                          <a:srgbClr val="ABDB77"/>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 (6.8)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 (13.6)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17 (38.6)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16 (36.4)</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9828728"/>
                  </a:ext>
                </a:extLst>
              </a:tr>
              <a:tr h="415067">
                <a:tc>
                  <a:txBody>
                    <a:bodyPr/>
                    <a:lstStyle/>
                    <a:p>
                      <a:pPr marL="0" marR="0">
                        <a:spcBef>
                          <a:spcPts val="0"/>
                        </a:spcBef>
                        <a:spcAft>
                          <a:spcPts val="0"/>
                        </a:spcAft>
                      </a:pPr>
                      <a:r>
                        <a:rPr lang="en-US" sz="1200" dirty="0">
                          <a:solidFill>
                            <a:srgbClr val="ABDB77"/>
                          </a:solidFill>
                          <a:effectLst/>
                        </a:rPr>
                        <a:t>Provides me with learning opportunities </a:t>
                      </a:r>
                      <a:r>
                        <a:rPr lang="en-US" sz="1200" dirty="0">
                          <a:effectLst/>
                        </a:rPr>
                        <a:t>(webinars, trainings)</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 (4.5)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 (0.0)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 (6.8)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a:effectLst/>
                        </a:rPr>
                        <a:t>20 (45.4)</a:t>
                      </a:r>
                      <a:endParaRPr lang="en-US" sz="1200" b="1">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19 (43.2)</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66737208"/>
                  </a:ext>
                </a:extLst>
              </a:tr>
            </a:tbl>
          </a:graphicData>
        </a:graphic>
      </p:graphicFrame>
      <p:sp>
        <p:nvSpPr>
          <p:cNvPr id="5" name="Rectangle 4">
            <a:extLst>
              <a:ext uri="{FF2B5EF4-FFF2-40B4-BE49-F238E27FC236}">
                <a16:creationId xmlns:a16="http://schemas.microsoft.com/office/drawing/2014/main" id="{F56F69AE-9A30-9041-ABE2-3892EFC6E8A8}"/>
              </a:ext>
            </a:extLst>
          </p:cNvPr>
          <p:cNvSpPr/>
          <p:nvPr/>
        </p:nvSpPr>
        <p:spPr>
          <a:xfrm>
            <a:off x="533400" y="1577236"/>
            <a:ext cx="7467600" cy="307777"/>
          </a:xfrm>
          <a:prstGeom prst="rect">
            <a:avLst/>
          </a:prstGeom>
        </p:spPr>
        <p:txBody>
          <a:bodyPr wrap="square">
            <a:spAutoFit/>
          </a:bodyPr>
          <a:lstStyle/>
          <a:p>
            <a:r>
              <a:rPr lang="en-US" sz="1400" dirty="0">
                <a:solidFill>
                  <a:schemeClr val="tx2"/>
                </a:solidFill>
                <a:latin typeface="Helvetica" pitchFamily="2" charset="0"/>
              </a:rPr>
              <a:t>Table 8: Perceived Value of the NSSP CoP (n=44)</a:t>
            </a:r>
          </a:p>
        </p:txBody>
      </p:sp>
    </p:spTree>
    <p:extLst>
      <p:ext uri="{BB962C8B-B14F-4D97-AF65-F5344CB8AC3E}">
        <p14:creationId xmlns:p14="http://schemas.microsoft.com/office/powerpoint/2010/main" val="1520469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5AE1-7FA0-1A47-82C1-1CA642D8D491}"/>
              </a:ext>
            </a:extLst>
          </p:cNvPr>
          <p:cNvSpPr>
            <a:spLocks noGrp="1"/>
          </p:cNvSpPr>
          <p:nvPr>
            <p:ph type="title"/>
          </p:nvPr>
        </p:nvSpPr>
        <p:spPr/>
        <p:txBody>
          <a:bodyPr>
            <a:normAutofit fontScale="90000"/>
          </a:bodyPr>
          <a:lstStyle/>
          <a:p>
            <a:r>
              <a:rPr lang="en-US" dirty="0">
                <a:solidFill>
                  <a:schemeClr val="tx2"/>
                </a:solidFill>
              </a:rPr>
              <a:t>Value and Satisfaction with membership in the NSSP CoP (cont.)</a:t>
            </a:r>
          </a:p>
        </p:txBody>
      </p:sp>
      <p:sp>
        <p:nvSpPr>
          <p:cNvPr id="3" name="Content Placeholder 2">
            <a:extLst>
              <a:ext uri="{FF2B5EF4-FFF2-40B4-BE49-F238E27FC236}">
                <a16:creationId xmlns:a16="http://schemas.microsoft.com/office/drawing/2014/main" id="{F7189BC5-8EA7-3147-8E9C-416A096281C2}"/>
              </a:ext>
            </a:extLst>
          </p:cNvPr>
          <p:cNvSpPr>
            <a:spLocks noGrp="1"/>
          </p:cNvSpPr>
          <p:nvPr>
            <p:ph idx="1"/>
          </p:nvPr>
        </p:nvSpPr>
        <p:spPr/>
        <p:txBody>
          <a:bodyPr/>
          <a:lstStyle/>
          <a:p>
            <a:r>
              <a:rPr lang="en-US" sz="2400" i="1" dirty="0">
                <a:latin typeface="Helvetica" pitchFamily="2" charset="0"/>
              </a:rPr>
              <a:t>“I like the community of practice because its peers sharing with peers. </a:t>
            </a:r>
            <a:r>
              <a:rPr lang="en-US" sz="2400" b="1" i="1" dirty="0">
                <a:solidFill>
                  <a:schemeClr val="tx2"/>
                </a:solidFill>
                <a:latin typeface="Helvetica" pitchFamily="2" charset="0"/>
              </a:rPr>
              <a:t>Everyone seems like 'equals" and there is great collaboration. </a:t>
            </a:r>
            <a:r>
              <a:rPr lang="en-US" sz="2400" i="1" dirty="0">
                <a:latin typeface="Helvetica" pitchFamily="2" charset="0"/>
              </a:rPr>
              <a:t>Please keep it that way. We don't need an 'us against them' mentality.” </a:t>
            </a:r>
          </a:p>
          <a:p>
            <a:endParaRPr lang="en-US" sz="2400" i="1" dirty="0">
              <a:latin typeface="Helvetica" pitchFamily="2" charset="0"/>
            </a:endParaRPr>
          </a:p>
          <a:p>
            <a:endParaRPr lang="en-US" sz="2400" i="1" dirty="0">
              <a:latin typeface="Helvetica" pitchFamily="2" charset="0"/>
            </a:endParaRPr>
          </a:p>
          <a:p>
            <a:r>
              <a:rPr lang="en-US" sz="2400" b="1" i="1" dirty="0">
                <a:solidFill>
                  <a:schemeClr val="tx2"/>
                </a:solidFill>
                <a:latin typeface="Helvetica" pitchFamily="2" charset="0"/>
              </a:rPr>
              <a:t>“The CoP is an excellent resource and I greatly appreciate the tools, networking, and training opportunities it provides.”</a:t>
            </a:r>
          </a:p>
        </p:txBody>
      </p:sp>
    </p:spTree>
    <p:extLst>
      <p:ext uri="{BB962C8B-B14F-4D97-AF65-F5344CB8AC3E}">
        <p14:creationId xmlns:p14="http://schemas.microsoft.com/office/powerpoint/2010/main" val="3359574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98F-9D13-6744-B493-54E9478A014E}"/>
              </a:ext>
            </a:extLst>
          </p:cNvPr>
          <p:cNvSpPr>
            <a:spLocks noGrp="1"/>
          </p:cNvSpPr>
          <p:nvPr>
            <p:ph type="title"/>
          </p:nvPr>
        </p:nvSpPr>
        <p:spPr/>
        <p:txBody>
          <a:bodyPr/>
          <a:lstStyle/>
          <a:p>
            <a:r>
              <a:rPr lang="en-US" dirty="0">
                <a:solidFill>
                  <a:schemeClr val="tx2"/>
                </a:solidFill>
              </a:rPr>
              <a:t>Recommendations</a:t>
            </a:r>
          </a:p>
        </p:txBody>
      </p:sp>
      <p:sp>
        <p:nvSpPr>
          <p:cNvPr id="3" name="Content Placeholder 2">
            <a:extLst>
              <a:ext uri="{FF2B5EF4-FFF2-40B4-BE49-F238E27FC236}">
                <a16:creationId xmlns:a16="http://schemas.microsoft.com/office/drawing/2014/main" id="{E9931F7D-D551-CF48-A6AB-D7BAC46C5737}"/>
              </a:ext>
            </a:extLst>
          </p:cNvPr>
          <p:cNvSpPr>
            <a:spLocks noGrp="1"/>
          </p:cNvSpPr>
          <p:nvPr>
            <p:ph idx="1"/>
          </p:nvPr>
        </p:nvSpPr>
        <p:spPr/>
        <p:txBody>
          <a:bodyPr/>
          <a:lstStyle/>
          <a:p>
            <a:r>
              <a:rPr lang="en-US" sz="2400" dirty="0"/>
              <a:t>ISDS recommends continuing </a:t>
            </a:r>
            <a:r>
              <a:rPr lang="en-US" sz="2400" b="1" dirty="0">
                <a:solidFill>
                  <a:schemeClr val="tx2"/>
                </a:solidFill>
              </a:rPr>
              <a:t>to focus member engagement efforts on the tools that the current NSSP CoP membership is aware of and using</a:t>
            </a:r>
            <a:r>
              <a:rPr lang="en-US" sz="2400" dirty="0"/>
              <a:t>, specifically the Group and Community </a:t>
            </a:r>
            <a:r>
              <a:rPr lang="en-US" sz="2400" b="1" dirty="0">
                <a:solidFill>
                  <a:schemeClr val="tx2"/>
                </a:solidFill>
              </a:rPr>
              <a:t>Calendars and Forums</a:t>
            </a:r>
            <a:r>
              <a:rPr lang="en-US" sz="2400" dirty="0"/>
              <a:t>.</a:t>
            </a:r>
          </a:p>
          <a:p>
            <a:endParaRPr lang="en-US" sz="2400" dirty="0"/>
          </a:p>
          <a:p>
            <a:r>
              <a:rPr lang="en-US" sz="2400" dirty="0"/>
              <a:t>Increase member willingness to post questions to the community by </a:t>
            </a:r>
            <a:r>
              <a:rPr lang="en-US" sz="2400" b="1" dirty="0">
                <a:solidFill>
                  <a:schemeClr val="tx2"/>
                </a:solidFill>
              </a:rPr>
              <a:t>designating regular time periods </a:t>
            </a:r>
            <a:r>
              <a:rPr lang="en-US" sz="2400" dirty="0"/>
              <a:t>where members gather to address questions around specific topics </a:t>
            </a:r>
            <a:r>
              <a:rPr lang="en-US" sz="2400" b="1" i="1" dirty="0">
                <a:solidFill>
                  <a:schemeClr val="tx2"/>
                </a:solidFill>
              </a:rPr>
              <a:t>via the forums</a:t>
            </a:r>
            <a:r>
              <a:rPr lang="en-US" sz="2400" dirty="0"/>
              <a:t>, called </a:t>
            </a:r>
            <a:r>
              <a:rPr lang="en-US" sz="2400" b="1" i="1" dirty="0">
                <a:solidFill>
                  <a:schemeClr val="tx2"/>
                </a:solidFill>
              </a:rPr>
              <a:t>Forum Fridays</a:t>
            </a:r>
            <a:r>
              <a:rPr lang="en-US" sz="2400" dirty="0"/>
              <a:t>. </a:t>
            </a:r>
          </a:p>
          <a:p>
            <a:pPr marL="0" indent="0">
              <a:buNone/>
            </a:pPr>
            <a:endParaRPr lang="en-US" sz="2000" dirty="0"/>
          </a:p>
        </p:txBody>
      </p:sp>
    </p:spTree>
    <p:extLst>
      <p:ext uri="{BB962C8B-B14F-4D97-AF65-F5344CB8AC3E}">
        <p14:creationId xmlns:p14="http://schemas.microsoft.com/office/powerpoint/2010/main" val="320400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98F-9D13-6744-B493-54E9478A014E}"/>
              </a:ext>
            </a:extLst>
          </p:cNvPr>
          <p:cNvSpPr>
            <a:spLocks noGrp="1"/>
          </p:cNvSpPr>
          <p:nvPr>
            <p:ph type="title"/>
          </p:nvPr>
        </p:nvSpPr>
        <p:spPr/>
        <p:txBody>
          <a:bodyPr/>
          <a:lstStyle/>
          <a:p>
            <a:r>
              <a:rPr lang="en-US" dirty="0">
                <a:solidFill>
                  <a:schemeClr val="tx2"/>
                </a:solidFill>
              </a:rPr>
              <a:t>Recommendations (cont.)</a:t>
            </a:r>
          </a:p>
        </p:txBody>
      </p:sp>
      <p:sp>
        <p:nvSpPr>
          <p:cNvPr id="3" name="Content Placeholder 2">
            <a:extLst>
              <a:ext uri="{FF2B5EF4-FFF2-40B4-BE49-F238E27FC236}">
                <a16:creationId xmlns:a16="http://schemas.microsoft.com/office/drawing/2014/main" id="{E9931F7D-D551-CF48-A6AB-D7BAC46C5737}"/>
              </a:ext>
            </a:extLst>
          </p:cNvPr>
          <p:cNvSpPr>
            <a:spLocks noGrp="1"/>
          </p:cNvSpPr>
          <p:nvPr>
            <p:ph idx="1"/>
          </p:nvPr>
        </p:nvSpPr>
        <p:spPr/>
        <p:txBody>
          <a:bodyPr/>
          <a:lstStyle/>
          <a:p>
            <a:r>
              <a:rPr lang="en-US" sz="2400" dirty="0">
                <a:latin typeface="Helvetica" pitchFamily="2" charset="0"/>
              </a:rPr>
              <a:t>Designate a new group member role, the </a:t>
            </a:r>
            <a:r>
              <a:rPr lang="en-US" sz="2400" b="1" i="1" dirty="0">
                <a:solidFill>
                  <a:schemeClr val="tx2"/>
                </a:solidFill>
                <a:latin typeface="Helvetica" pitchFamily="2" charset="0"/>
              </a:rPr>
              <a:t>Forum Champions</a:t>
            </a:r>
            <a:r>
              <a:rPr lang="en-US" sz="2400" dirty="0">
                <a:latin typeface="Helvetica" pitchFamily="2" charset="0"/>
              </a:rPr>
              <a:t>, who would commit to </a:t>
            </a:r>
            <a:r>
              <a:rPr lang="en-US" sz="2400" b="1" dirty="0">
                <a:solidFill>
                  <a:schemeClr val="tx2"/>
                </a:solidFill>
                <a:latin typeface="Helvetica" pitchFamily="2" charset="0"/>
              </a:rPr>
              <a:t>reviewing forum posts on a weekly basis and reaching out to specific community members</a:t>
            </a:r>
            <a:r>
              <a:rPr lang="en-US" sz="2400" dirty="0">
                <a:latin typeface="Helvetica" pitchFamily="2" charset="0"/>
              </a:rPr>
              <a:t>, </a:t>
            </a:r>
            <a:r>
              <a:rPr lang="en-US" sz="2400" i="1" dirty="0">
                <a:latin typeface="Helvetica" pitchFamily="2" charset="0"/>
              </a:rPr>
              <a:t>via email</a:t>
            </a:r>
            <a:r>
              <a:rPr lang="en-US" sz="2400" dirty="0">
                <a:latin typeface="Helvetica" pitchFamily="2" charset="0"/>
              </a:rPr>
              <a:t>, to encourage them to login to the website and respond to other members on the forums.</a:t>
            </a:r>
          </a:p>
          <a:p>
            <a:endParaRPr lang="en-US" sz="2400" dirty="0">
              <a:latin typeface="Helvetica" pitchFamily="2" charset="0"/>
            </a:endParaRPr>
          </a:p>
          <a:p>
            <a:r>
              <a:rPr lang="en-US" sz="2400" dirty="0">
                <a:latin typeface="Helvetica" pitchFamily="2" charset="0"/>
              </a:rPr>
              <a:t>Targeting </a:t>
            </a:r>
            <a:r>
              <a:rPr lang="en-US" sz="2400" b="1" dirty="0">
                <a:solidFill>
                  <a:schemeClr val="tx2"/>
                </a:solidFill>
                <a:latin typeface="Helvetica" pitchFamily="2" charset="0"/>
              </a:rPr>
              <a:t>engagement efforts at the Committee and Workgroup </a:t>
            </a:r>
            <a:r>
              <a:rPr lang="en-US" sz="2400" dirty="0">
                <a:latin typeface="Helvetica" pitchFamily="2" charset="0"/>
              </a:rPr>
              <a:t>levels by enlisting the assistance of the Chairs and Group Administrators of these groups. ISDS recommends providing </a:t>
            </a:r>
            <a:r>
              <a:rPr lang="en-US" sz="2400" b="1" dirty="0">
                <a:solidFill>
                  <a:schemeClr val="tx2"/>
                </a:solidFill>
                <a:latin typeface="Helvetica" pitchFamily="2" charset="0"/>
              </a:rPr>
              <a:t>monthly Engagement Reports </a:t>
            </a:r>
            <a:r>
              <a:rPr lang="en-US" sz="2400" dirty="0">
                <a:latin typeface="Helvetica" pitchFamily="2" charset="0"/>
              </a:rPr>
              <a:t>to the Chairs and Administrators.</a:t>
            </a:r>
          </a:p>
        </p:txBody>
      </p:sp>
    </p:spTree>
    <p:extLst>
      <p:ext uri="{BB962C8B-B14F-4D97-AF65-F5344CB8AC3E}">
        <p14:creationId xmlns:p14="http://schemas.microsoft.com/office/powerpoint/2010/main" val="541892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98F-9D13-6744-B493-54E9478A014E}"/>
              </a:ext>
            </a:extLst>
          </p:cNvPr>
          <p:cNvSpPr>
            <a:spLocks noGrp="1"/>
          </p:cNvSpPr>
          <p:nvPr>
            <p:ph type="title"/>
          </p:nvPr>
        </p:nvSpPr>
        <p:spPr/>
        <p:txBody>
          <a:bodyPr/>
          <a:lstStyle/>
          <a:p>
            <a:r>
              <a:rPr lang="en-US" dirty="0">
                <a:solidFill>
                  <a:schemeClr val="tx2"/>
                </a:solidFill>
              </a:rPr>
              <a:t>Recommendations (cont.)</a:t>
            </a:r>
          </a:p>
        </p:txBody>
      </p:sp>
      <p:sp>
        <p:nvSpPr>
          <p:cNvPr id="3" name="Content Placeholder 2">
            <a:extLst>
              <a:ext uri="{FF2B5EF4-FFF2-40B4-BE49-F238E27FC236}">
                <a16:creationId xmlns:a16="http://schemas.microsoft.com/office/drawing/2014/main" id="{E9931F7D-D551-CF48-A6AB-D7BAC46C5737}"/>
              </a:ext>
            </a:extLst>
          </p:cNvPr>
          <p:cNvSpPr>
            <a:spLocks noGrp="1"/>
          </p:cNvSpPr>
          <p:nvPr>
            <p:ph idx="1"/>
          </p:nvPr>
        </p:nvSpPr>
        <p:spPr/>
        <p:txBody>
          <a:bodyPr/>
          <a:lstStyle/>
          <a:p>
            <a:r>
              <a:rPr lang="en-US" sz="2400" dirty="0">
                <a:latin typeface="Helvetica" pitchFamily="2" charset="0"/>
              </a:rPr>
              <a:t>Designate a new group member role, the </a:t>
            </a:r>
            <a:r>
              <a:rPr lang="en-US" sz="2400" b="1" i="1" dirty="0">
                <a:solidFill>
                  <a:schemeClr val="tx2"/>
                </a:solidFill>
                <a:latin typeface="Helvetica" pitchFamily="2" charset="0"/>
              </a:rPr>
              <a:t>New Member Ambassador</a:t>
            </a:r>
            <a:r>
              <a:rPr lang="en-US" sz="2400" dirty="0">
                <a:latin typeface="Helvetica" pitchFamily="2" charset="0"/>
              </a:rPr>
              <a:t>, who would commit to reviewing the list of new NSSP CoP members on a monthly basis and </a:t>
            </a:r>
            <a:r>
              <a:rPr lang="en-US" sz="2400" b="1" dirty="0">
                <a:solidFill>
                  <a:schemeClr val="tx2"/>
                </a:solidFill>
                <a:latin typeface="Helvetica" pitchFamily="2" charset="0"/>
              </a:rPr>
              <a:t>reaching out to these new members directly</a:t>
            </a:r>
            <a:r>
              <a:rPr lang="en-US" sz="2400" dirty="0">
                <a:latin typeface="Helvetica" pitchFamily="2" charset="0"/>
              </a:rPr>
              <a:t>, to introduce them to all of the ways they can get engaged with community activities. </a:t>
            </a:r>
          </a:p>
          <a:p>
            <a:endParaRPr lang="en-US" sz="2400" dirty="0">
              <a:latin typeface="Helvetica" pitchFamily="2" charset="0"/>
            </a:endParaRPr>
          </a:p>
          <a:p>
            <a:r>
              <a:rPr lang="en-US" sz="2400" dirty="0">
                <a:latin typeface="Helvetica" pitchFamily="2" charset="0"/>
              </a:rPr>
              <a:t>ISDS will help to facilitate and support at least one </a:t>
            </a:r>
            <a:r>
              <a:rPr lang="en-US" sz="2400" b="1" dirty="0">
                <a:solidFill>
                  <a:schemeClr val="tx2"/>
                </a:solidFill>
                <a:latin typeface="Helvetica" pitchFamily="2" charset="0"/>
              </a:rPr>
              <a:t>Expert Panel of NSSP CoP members</a:t>
            </a:r>
            <a:r>
              <a:rPr lang="en-US" sz="2400" dirty="0">
                <a:latin typeface="Helvetica" pitchFamily="2" charset="0"/>
              </a:rPr>
              <a:t> as a method of allowing NSSP CoP members to share their experience and knowledge with the entire CoP.</a:t>
            </a:r>
          </a:p>
        </p:txBody>
      </p:sp>
    </p:spTree>
    <p:extLst>
      <p:ext uri="{BB962C8B-B14F-4D97-AF65-F5344CB8AC3E}">
        <p14:creationId xmlns:p14="http://schemas.microsoft.com/office/powerpoint/2010/main" val="4279782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98F-9D13-6744-B493-54E9478A014E}"/>
              </a:ext>
            </a:extLst>
          </p:cNvPr>
          <p:cNvSpPr>
            <a:spLocks noGrp="1"/>
          </p:cNvSpPr>
          <p:nvPr>
            <p:ph type="title"/>
          </p:nvPr>
        </p:nvSpPr>
        <p:spPr/>
        <p:txBody>
          <a:bodyPr/>
          <a:lstStyle/>
          <a:p>
            <a:r>
              <a:rPr lang="en-US" dirty="0">
                <a:solidFill>
                  <a:schemeClr val="tx2"/>
                </a:solidFill>
              </a:rPr>
              <a:t>Limitations</a:t>
            </a:r>
          </a:p>
        </p:txBody>
      </p:sp>
      <p:sp>
        <p:nvSpPr>
          <p:cNvPr id="3" name="Content Placeholder 2">
            <a:extLst>
              <a:ext uri="{FF2B5EF4-FFF2-40B4-BE49-F238E27FC236}">
                <a16:creationId xmlns:a16="http://schemas.microsoft.com/office/drawing/2014/main" id="{E9931F7D-D551-CF48-A6AB-D7BAC46C5737}"/>
              </a:ext>
            </a:extLst>
          </p:cNvPr>
          <p:cNvSpPr>
            <a:spLocks noGrp="1"/>
          </p:cNvSpPr>
          <p:nvPr>
            <p:ph idx="1"/>
          </p:nvPr>
        </p:nvSpPr>
        <p:spPr/>
        <p:txBody>
          <a:bodyPr/>
          <a:lstStyle/>
          <a:p>
            <a:r>
              <a:rPr lang="en-US" sz="2400" dirty="0">
                <a:latin typeface="Helvetica" pitchFamily="2" charset="0"/>
              </a:rPr>
              <a:t>Assessment results may not be representative of the entire NSSP CoP membership, as the OMB PRA approval for this data collection limited our assessment to state, tribal, local, and territorial public health staff only.</a:t>
            </a:r>
          </a:p>
          <a:p>
            <a:pPr marL="0" indent="0">
              <a:buNone/>
            </a:pPr>
            <a:endParaRPr lang="en-US" sz="2400" strike="sngStrike" dirty="0">
              <a:latin typeface="Helvetica" pitchFamily="2" charset="0"/>
            </a:endParaRPr>
          </a:p>
          <a:p>
            <a:r>
              <a:rPr lang="en-US" sz="2400" dirty="0">
                <a:latin typeface="Helvetica" pitchFamily="2" charset="0"/>
              </a:rPr>
              <a:t>ISDS recommends repeating the assessment to include the entire NSSP CoP membership.</a:t>
            </a:r>
          </a:p>
        </p:txBody>
      </p:sp>
    </p:spTree>
    <p:extLst>
      <p:ext uri="{BB962C8B-B14F-4D97-AF65-F5344CB8AC3E}">
        <p14:creationId xmlns:p14="http://schemas.microsoft.com/office/powerpoint/2010/main" val="114456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34F0-C9C0-BD4A-9138-7287E330DE5D}"/>
              </a:ext>
            </a:extLst>
          </p:cNvPr>
          <p:cNvSpPr>
            <a:spLocks noGrp="1"/>
          </p:cNvSpPr>
          <p:nvPr>
            <p:ph type="title"/>
          </p:nvPr>
        </p:nvSpPr>
        <p:spPr/>
        <p:txBody>
          <a:bodyPr/>
          <a:lstStyle/>
          <a:p>
            <a:r>
              <a:rPr lang="en-US" dirty="0">
                <a:solidFill>
                  <a:schemeClr val="tx2"/>
                </a:solidFill>
              </a:rPr>
              <a:t>Questions?</a:t>
            </a:r>
          </a:p>
        </p:txBody>
      </p:sp>
      <p:sp>
        <p:nvSpPr>
          <p:cNvPr id="3" name="Content Placeholder 2">
            <a:extLst>
              <a:ext uri="{FF2B5EF4-FFF2-40B4-BE49-F238E27FC236}">
                <a16:creationId xmlns:a16="http://schemas.microsoft.com/office/drawing/2014/main" id="{37A1BDA3-2366-9E49-B84A-E8C2850FDAFD}"/>
              </a:ext>
            </a:extLst>
          </p:cNvPr>
          <p:cNvSpPr>
            <a:spLocks noGrp="1"/>
          </p:cNvSpPr>
          <p:nvPr>
            <p:ph idx="1"/>
          </p:nvPr>
        </p:nvSpPr>
        <p:spPr/>
        <p:txBody>
          <a:bodyPr/>
          <a:lstStyle/>
          <a:p>
            <a:r>
              <a:rPr lang="en-US" sz="2400" dirty="0"/>
              <a:t>Any questions or comments?</a:t>
            </a:r>
            <a:endParaRPr lang="en-US" sz="2400" i="1" dirty="0"/>
          </a:p>
          <a:p>
            <a:pPr marL="0" indent="0">
              <a:buNone/>
            </a:pPr>
            <a:endParaRPr lang="en-US" dirty="0"/>
          </a:p>
        </p:txBody>
      </p:sp>
    </p:spTree>
    <p:extLst>
      <p:ext uri="{BB962C8B-B14F-4D97-AF65-F5344CB8AC3E}">
        <p14:creationId xmlns:p14="http://schemas.microsoft.com/office/powerpoint/2010/main" val="1264927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334000"/>
          </a:xfrm>
        </p:spPr>
        <p:txBody>
          <a:bodyPr/>
          <a:lstStyle/>
          <a:p>
            <a:pPr lvl="1">
              <a:lnSpc>
                <a:spcPct val="110000"/>
              </a:lnSpc>
              <a:spcBef>
                <a:spcPts val="0"/>
              </a:spcBef>
              <a:spcAft>
                <a:spcPts val="600"/>
              </a:spcAft>
            </a:pPr>
            <a:r>
              <a:rPr lang="en-US" sz="2400" b="1" dirty="0">
                <a:solidFill>
                  <a:schemeClr val="tx2"/>
                </a:solidFill>
                <a:latin typeface="Helvetica"/>
                <a:cs typeface="Helvetica"/>
              </a:rPr>
              <a:t>Method and Instrument</a:t>
            </a:r>
          </a:p>
          <a:p>
            <a:pPr lvl="2">
              <a:lnSpc>
                <a:spcPct val="110000"/>
              </a:lnSpc>
              <a:spcBef>
                <a:spcPts val="0"/>
              </a:spcBef>
              <a:spcAft>
                <a:spcPts val="600"/>
              </a:spcAft>
            </a:pPr>
            <a:r>
              <a:rPr lang="en-US" sz="1800" dirty="0">
                <a:latin typeface="Helvetica"/>
                <a:cs typeface="Helvetica"/>
              </a:rPr>
              <a:t>Online survey, administered via Survey Monkey ® </a:t>
            </a:r>
          </a:p>
          <a:p>
            <a:pPr lvl="2">
              <a:lnSpc>
                <a:spcPct val="110000"/>
              </a:lnSpc>
              <a:spcBef>
                <a:spcPts val="0"/>
              </a:spcBef>
              <a:spcAft>
                <a:spcPts val="600"/>
              </a:spcAft>
            </a:pPr>
            <a:r>
              <a:rPr lang="en-US" sz="1800" dirty="0">
                <a:latin typeface="Helvetica"/>
                <a:cs typeface="Helvetica"/>
              </a:rPr>
              <a:t>Anonymous, voluntary, and took approximately 15 minutes to complete</a:t>
            </a:r>
          </a:p>
          <a:p>
            <a:pPr lvl="2">
              <a:lnSpc>
                <a:spcPct val="110000"/>
              </a:lnSpc>
              <a:spcBef>
                <a:spcPts val="0"/>
              </a:spcBef>
              <a:spcAft>
                <a:spcPts val="600"/>
              </a:spcAft>
            </a:pPr>
            <a:r>
              <a:rPr lang="en-US" sz="1800" b="1" dirty="0">
                <a:solidFill>
                  <a:schemeClr val="tx2"/>
                </a:solidFill>
                <a:latin typeface="Helvetica"/>
                <a:cs typeface="Helvetica"/>
              </a:rPr>
              <a:t>23 total questions across multiple domains:</a:t>
            </a:r>
          </a:p>
          <a:p>
            <a:pPr lvl="3">
              <a:lnSpc>
                <a:spcPct val="110000"/>
              </a:lnSpc>
              <a:spcBef>
                <a:spcPts val="0"/>
              </a:spcBef>
              <a:spcAft>
                <a:spcPts val="600"/>
              </a:spcAft>
            </a:pPr>
            <a:r>
              <a:rPr lang="en-US" sz="1600" dirty="0">
                <a:latin typeface="Helvetica"/>
                <a:cs typeface="Helvetica"/>
              </a:rPr>
              <a:t>engagement in NSSP CoP activities </a:t>
            </a:r>
          </a:p>
          <a:p>
            <a:pPr lvl="3">
              <a:lnSpc>
                <a:spcPct val="110000"/>
              </a:lnSpc>
              <a:spcBef>
                <a:spcPts val="0"/>
              </a:spcBef>
              <a:spcAft>
                <a:spcPts val="600"/>
              </a:spcAft>
            </a:pPr>
            <a:r>
              <a:rPr lang="en-US" sz="1600" dirty="0">
                <a:latin typeface="Helvetica"/>
                <a:cs typeface="Helvetica"/>
              </a:rPr>
              <a:t>awareness and use of NSSP CoP tools and resources </a:t>
            </a:r>
          </a:p>
          <a:p>
            <a:pPr lvl="3">
              <a:lnSpc>
                <a:spcPct val="110000"/>
              </a:lnSpc>
              <a:spcBef>
                <a:spcPts val="0"/>
              </a:spcBef>
              <a:spcAft>
                <a:spcPts val="600"/>
              </a:spcAft>
            </a:pPr>
            <a:r>
              <a:rPr lang="en-US" sz="1600" dirty="0">
                <a:latin typeface="Helvetica"/>
                <a:cs typeface="Helvetica"/>
              </a:rPr>
              <a:t>utility and ease of navigation of the ISDS website</a:t>
            </a:r>
          </a:p>
          <a:p>
            <a:pPr lvl="3">
              <a:lnSpc>
                <a:spcPct val="110000"/>
              </a:lnSpc>
              <a:spcBef>
                <a:spcPts val="0"/>
              </a:spcBef>
              <a:spcAft>
                <a:spcPts val="600"/>
              </a:spcAft>
            </a:pPr>
            <a:r>
              <a:rPr lang="en-US" sz="1600" dirty="0">
                <a:latin typeface="Helvetica"/>
                <a:cs typeface="Helvetica"/>
              </a:rPr>
              <a:t>use of collaborations and partnerships </a:t>
            </a:r>
          </a:p>
          <a:p>
            <a:pPr lvl="3">
              <a:lnSpc>
                <a:spcPct val="110000"/>
              </a:lnSpc>
              <a:spcBef>
                <a:spcPts val="0"/>
              </a:spcBef>
              <a:spcAft>
                <a:spcPts val="600"/>
              </a:spcAft>
            </a:pPr>
            <a:r>
              <a:rPr lang="en-US" sz="1600" dirty="0">
                <a:latin typeface="Helvetica"/>
                <a:cs typeface="Helvetica"/>
              </a:rPr>
              <a:t>value and satisfaction with membership in the NSSP CoP</a:t>
            </a:r>
          </a:p>
          <a:p>
            <a:pPr lvl="3">
              <a:lnSpc>
                <a:spcPct val="110000"/>
              </a:lnSpc>
              <a:spcBef>
                <a:spcPts val="0"/>
              </a:spcBef>
              <a:spcAft>
                <a:spcPts val="600"/>
              </a:spcAft>
            </a:pPr>
            <a:r>
              <a:rPr lang="en-US" sz="1600" dirty="0">
                <a:latin typeface="Helvetica"/>
                <a:cs typeface="Helvetica"/>
              </a:rPr>
              <a:t>respondent characteristics</a:t>
            </a:r>
          </a:p>
          <a:p>
            <a:pPr lvl="1">
              <a:lnSpc>
                <a:spcPct val="110000"/>
              </a:lnSpc>
              <a:spcBef>
                <a:spcPts val="0"/>
              </a:spcBef>
              <a:spcAft>
                <a:spcPts val="600"/>
              </a:spcAft>
            </a:pPr>
            <a:endParaRPr lang="en-US" sz="1600" b="1" dirty="0">
              <a:solidFill>
                <a:schemeClr val="tx2"/>
              </a:solidFill>
              <a:latin typeface="Helvetica"/>
            </a:endParaRPr>
          </a:p>
          <a:p>
            <a:pPr lvl="1">
              <a:lnSpc>
                <a:spcPct val="110000"/>
              </a:lnSpc>
              <a:spcBef>
                <a:spcPts val="0"/>
              </a:spcBef>
              <a:spcAft>
                <a:spcPts val="600"/>
              </a:spcAft>
            </a:pPr>
            <a:r>
              <a:rPr lang="en-US" sz="2400" b="1" dirty="0">
                <a:solidFill>
                  <a:schemeClr val="tx2"/>
                </a:solidFill>
                <a:latin typeface="Helvetica"/>
              </a:rPr>
              <a:t>Participation</a:t>
            </a:r>
          </a:p>
          <a:p>
            <a:pPr lvl="2">
              <a:lnSpc>
                <a:spcPct val="110000"/>
              </a:lnSpc>
              <a:spcBef>
                <a:spcPts val="0"/>
              </a:spcBef>
              <a:spcAft>
                <a:spcPts val="600"/>
              </a:spcAft>
            </a:pPr>
            <a:r>
              <a:rPr lang="en-US" sz="1800" dirty="0">
                <a:latin typeface="Helvetica"/>
                <a:cs typeface="Helvetica"/>
              </a:rPr>
              <a:t>197 NSSP CoP members invited from state, local, and federal agencies</a:t>
            </a:r>
          </a:p>
          <a:p>
            <a:pPr lvl="2">
              <a:lnSpc>
                <a:spcPct val="110000"/>
              </a:lnSpc>
              <a:spcBef>
                <a:spcPts val="0"/>
              </a:spcBef>
              <a:spcAft>
                <a:spcPts val="600"/>
              </a:spcAft>
            </a:pPr>
            <a:r>
              <a:rPr lang="en-US" sz="1800" dirty="0">
                <a:latin typeface="Helvetica"/>
                <a:cs typeface="Helvetica"/>
              </a:rPr>
              <a:t>Two weeks (May 7 to May 21, 2018) to complete the assessment</a:t>
            </a:r>
          </a:p>
          <a:p>
            <a:pPr marL="914400" lvl="2" indent="0">
              <a:lnSpc>
                <a:spcPct val="110000"/>
              </a:lnSpc>
              <a:spcBef>
                <a:spcPts val="0"/>
              </a:spcBef>
              <a:spcAft>
                <a:spcPts val="600"/>
              </a:spcAft>
              <a:buNone/>
            </a:pPr>
            <a:endParaRPr lang="en-US" sz="1800" b="1" dirty="0">
              <a:latin typeface="Helvetica"/>
              <a:cs typeface="Helvetica"/>
            </a:endParaRPr>
          </a:p>
          <a:p>
            <a:pPr lvl="2">
              <a:lnSpc>
                <a:spcPct val="110000"/>
              </a:lnSpc>
              <a:spcBef>
                <a:spcPts val="0"/>
              </a:spcBef>
              <a:spcAft>
                <a:spcPts val="600"/>
              </a:spcAft>
            </a:pPr>
            <a:endParaRPr lang="en-US" sz="1800" b="1" dirty="0">
              <a:latin typeface="Helvetica"/>
              <a:cs typeface="Helvetica"/>
            </a:endParaRPr>
          </a:p>
        </p:txBody>
      </p:sp>
      <p:sp>
        <p:nvSpPr>
          <p:cNvPr id="4" name="Title 1"/>
          <p:cNvSpPr txBox="1">
            <a:spLocks/>
          </p:cNvSpPr>
          <p:nvPr/>
        </p:nvSpPr>
        <p:spPr bwMode="auto">
          <a:xfrm>
            <a:off x="0" y="0"/>
            <a:ext cx="7086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defTabSz="457200" rtl="0" eaLnBrk="0" fontAlgn="base" hangingPunct="0">
              <a:spcBef>
                <a:spcPct val="0"/>
              </a:spcBef>
              <a:spcAft>
                <a:spcPct val="0"/>
              </a:spcAft>
              <a:defRPr sz="3200" b="1" kern="1200">
                <a:solidFill>
                  <a:srgbClr val="0D3F5D"/>
                </a:solidFill>
                <a:latin typeface="Helvetica Neue"/>
                <a:ea typeface="ＭＳ Ｐゴシック" pitchFamily="-109" charset="-128"/>
                <a:cs typeface="Helvetica Neue"/>
              </a:defRPr>
            </a:lvl1pPr>
            <a:lvl2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2pPr>
            <a:lvl3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3pPr>
            <a:lvl4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4pPr>
            <a:lvl5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5pPr>
            <a:lvl6pPr marL="4572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6pPr>
            <a:lvl7pPr marL="9144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7pPr>
            <a:lvl8pPr marL="13716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8pPr>
            <a:lvl9pPr marL="18288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9pPr>
          </a:lstStyle>
          <a:p>
            <a:pPr marL="0" indent="0">
              <a:lnSpc>
                <a:spcPct val="110000"/>
              </a:lnSpc>
              <a:spcBef>
                <a:spcPts val="0"/>
              </a:spcBef>
              <a:spcAft>
                <a:spcPts val="600"/>
              </a:spcAft>
              <a:buNone/>
            </a:pPr>
            <a:r>
              <a:rPr lang="en-US" dirty="0">
                <a:solidFill>
                  <a:schemeClr val="tx2"/>
                </a:solidFill>
                <a:latin typeface="Helvetica"/>
                <a:cs typeface="Helvetica"/>
              </a:rPr>
              <a:t>Survey Administration</a:t>
            </a:r>
          </a:p>
        </p:txBody>
      </p:sp>
    </p:spTree>
    <p:extLst>
      <p:ext uri="{BB962C8B-B14F-4D97-AF65-F5344CB8AC3E}">
        <p14:creationId xmlns:p14="http://schemas.microsoft.com/office/powerpoint/2010/main" val="176970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334000"/>
          </a:xfrm>
        </p:spPr>
        <p:txBody>
          <a:bodyPr/>
          <a:lstStyle/>
          <a:p>
            <a:pPr marL="0" indent="0">
              <a:lnSpc>
                <a:spcPct val="110000"/>
              </a:lnSpc>
              <a:spcBef>
                <a:spcPts val="0"/>
              </a:spcBef>
              <a:spcAft>
                <a:spcPts val="600"/>
              </a:spcAft>
              <a:buNone/>
            </a:pPr>
            <a:endParaRPr lang="en-US" sz="1800" b="1" dirty="0">
              <a:solidFill>
                <a:schemeClr val="tx2"/>
              </a:solidFill>
              <a:latin typeface="Helvetica"/>
              <a:cs typeface="Helvetica"/>
            </a:endParaRPr>
          </a:p>
          <a:p>
            <a:pPr marL="0" indent="0">
              <a:lnSpc>
                <a:spcPct val="110000"/>
              </a:lnSpc>
              <a:spcBef>
                <a:spcPts val="0"/>
              </a:spcBef>
              <a:spcAft>
                <a:spcPts val="600"/>
              </a:spcAft>
              <a:buNone/>
            </a:pPr>
            <a:r>
              <a:rPr lang="en-US" sz="2800" b="1" dirty="0">
                <a:solidFill>
                  <a:schemeClr val="tx2"/>
                </a:solidFill>
                <a:latin typeface="Helvetica"/>
                <a:cs typeface="Helvetica"/>
              </a:rPr>
              <a:t>    52/197 individuals completed the survey (26%)</a:t>
            </a:r>
          </a:p>
        </p:txBody>
      </p:sp>
      <p:sp>
        <p:nvSpPr>
          <p:cNvPr id="4" name="Title 1"/>
          <p:cNvSpPr txBox="1">
            <a:spLocks/>
          </p:cNvSpPr>
          <p:nvPr/>
        </p:nvSpPr>
        <p:spPr bwMode="auto">
          <a:xfrm>
            <a:off x="0" y="15384"/>
            <a:ext cx="7162800" cy="11276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defTabSz="457200" rtl="0" eaLnBrk="0" fontAlgn="base" hangingPunct="0">
              <a:spcBef>
                <a:spcPct val="0"/>
              </a:spcBef>
              <a:spcAft>
                <a:spcPct val="0"/>
              </a:spcAft>
              <a:defRPr sz="3200" b="1" kern="1200">
                <a:solidFill>
                  <a:srgbClr val="0D3F5D"/>
                </a:solidFill>
                <a:latin typeface="Helvetica Neue"/>
                <a:ea typeface="ＭＳ Ｐゴシック" pitchFamily="-109" charset="-128"/>
                <a:cs typeface="Helvetica Neue"/>
              </a:defRPr>
            </a:lvl1pPr>
            <a:lvl2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2pPr>
            <a:lvl3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3pPr>
            <a:lvl4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4pPr>
            <a:lvl5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5pPr>
            <a:lvl6pPr marL="4572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6pPr>
            <a:lvl7pPr marL="9144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7pPr>
            <a:lvl8pPr marL="13716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8pPr>
            <a:lvl9pPr marL="18288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9pPr>
          </a:lstStyle>
          <a:p>
            <a:pPr marL="0" lvl="1" eaLnBrk="1" hangingPunct="1"/>
            <a:r>
              <a:rPr lang="en-US" b="1" dirty="0">
                <a:solidFill>
                  <a:schemeClr val="tx2"/>
                </a:solidFill>
                <a:latin typeface="Helvetica Neue"/>
                <a:ea typeface="ＭＳ Ｐゴシック" pitchFamily="-104" charset="-128"/>
                <a:cs typeface="Helvetica Neue"/>
              </a:rPr>
              <a:t>Respondent Demographics</a:t>
            </a:r>
          </a:p>
        </p:txBody>
      </p:sp>
      <p:graphicFrame>
        <p:nvGraphicFramePr>
          <p:cNvPr id="2" name="Table 1">
            <a:extLst>
              <a:ext uri="{FF2B5EF4-FFF2-40B4-BE49-F238E27FC236}">
                <a16:creationId xmlns:a16="http://schemas.microsoft.com/office/drawing/2014/main" id="{0FD56CB8-C52F-4E47-9E38-39607E2409C4}"/>
              </a:ext>
            </a:extLst>
          </p:cNvPr>
          <p:cNvGraphicFramePr>
            <a:graphicFrameLocks noGrp="1"/>
          </p:cNvGraphicFramePr>
          <p:nvPr>
            <p:extLst>
              <p:ext uri="{D42A27DB-BD31-4B8C-83A1-F6EECF244321}">
                <p14:modId xmlns:p14="http://schemas.microsoft.com/office/powerpoint/2010/main" val="159693228"/>
              </p:ext>
            </p:extLst>
          </p:nvPr>
        </p:nvGraphicFramePr>
        <p:xfrm>
          <a:off x="762000" y="2792809"/>
          <a:ext cx="7467600" cy="1626792"/>
        </p:xfrm>
        <a:graphic>
          <a:graphicData uri="http://schemas.openxmlformats.org/drawingml/2006/table">
            <a:tbl>
              <a:tblPr firstRow="1" firstCol="1" bandRow="1">
                <a:tableStyleId>{5C22544A-7EE6-4342-B048-85BDC9FD1C3A}</a:tableStyleId>
              </a:tblPr>
              <a:tblGrid>
                <a:gridCol w="2845819">
                  <a:extLst>
                    <a:ext uri="{9D8B030D-6E8A-4147-A177-3AD203B41FA5}">
                      <a16:colId xmlns:a16="http://schemas.microsoft.com/office/drawing/2014/main" val="3918898449"/>
                    </a:ext>
                  </a:extLst>
                </a:gridCol>
                <a:gridCol w="1386535">
                  <a:extLst>
                    <a:ext uri="{9D8B030D-6E8A-4147-A177-3AD203B41FA5}">
                      <a16:colId xmlns:a16="http://schemas.microsoft.com/office/drawing/2014/main" val="1279407891"/>
                    </a:ext>
                  </a:extLst>
                </a:gridCol>
                <a:gridCol w="1463564">
                  <a:extLst>
                    <a:ext uri="{9D8B030D-6E8A-4147-A177-3AD203B41FA5}">
                      <a16:colId xmlns:a16="http://schemas.microsoft.com/office/drawing/2014/main" val="3556593619"/>
                    </a:ext>
                  </a:extLst>
                </a:gridCol>
                <a:gridCol w="1771682">
                  <a:extLst>
                    <a:ext uri="{9D8B030D-6E8A-4147-A177-3AD203B41FA5}">
                      <a16:colId xmlns:a16="http://schemas.microsoft.com/office/drawing/2014/main" val="1225213260"/>
                    </a:ext>
                  </a:extLst>
                </a:gridCol>
              </a:tblGrid>
              <a:tr h="410408">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State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Local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Federal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078920"/>
                  </a:ext>
                </a:extLst>
              </a:tr>
              <a:tr h="410408">
                <a:tc>
                  <a:txBody>
                    <a:bodyPr/>
                    <a:lstStyle/>
                    <a:p>
                      <a:pPr marL="0" marR="0">
                        <a:spcBef>
                          <a:spcPts val="0"/>
                        </a:spcBef>
                        <a:spcAft>
                          <a:spcPts val="0"/>
                        </a:spcAft>
                      </a:pPr>
                      <a:r>
                        <a:rPr lang="en-US" sz="1200" dirty="0">
                          <a:effectLst/>
                        </a:rPr>
                        <a:t>Number of NSSP members*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5546641"/>
                  </a:ext>
                </a:extLst>
              </a:tr>
              <a:tr h="410408">
                <a:tc>
                  <a:txBody>
                    <a:bodyPr/>
                    <a:lstStyle/>
                    <a:p>
                      <a:pPr marL="0" marR="0">
                        <a:spcBef>
                          <a:spcPts val="0"/>
                        </a:spcBef>
                        <a:spcAft>
                          <a:spcPts val="0"/>
                        </a:spcAft>
                      </a:pPr>
                      <a:r>
                        <a:rPr lang="en-US" sz="1200" dirty="0">
                          <a:effectLst/>
                        </a:rPr>
                        <a:t>Response rate, n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33 (32)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8 (16)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3389079"/>
                  </a:ext>
                </a:extLst>
              </a:tr>
              <a:tr h="395568">
                <a:tc gridSpan="4">
                  <a:txBody>
                    <a:bodyPr/>
                    <a:lstStyle/>
                    <a:p>
                      <a:pPr marL="0" marR="0">
                        <a:spcBef>
                          <a:spcPts val="0"/>
                        </a:spcBef>
                        <a:spcAft>
                          <a:spcPts val="0"/>
                        </a:spcAft>
                      </a:pPr>
                      <a:r>
                        <a:rPr lang="en-US" sz="1200" dirty="0">
                          <a:effectLst/>
                        </a:rPr>
                        <a:t>* </a:t>
                      </a:r>
                      <a:r>
                        <a:rPr lang="en-US" sz="1100" dirty="0">
                          <a:effectLst/>
                        </a:rPr>
                        <a:t>Based on the total NSSP CoP membership as of February 23, 2018 with a state, local or federal email address.</a:t>
                      </a: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5388457"/>
                  </a:ext>
                </a:extLst>
              </a:tr>
            </a:tbl>
          </a:graphicData>
        </a:graphic>
      </p:graphicFrame>
      <p:sp>
        <p:nvSpPr>
          <p:cNvPr id="5" name="TextBox 4">
            <a:extLst>
              <a:ext uri="{FF2B5EF4-FFF2-40B4-BE49-F238E27FC236}">
                <a16:creationId xmlns:a16="http://schemas.microsoft.com/office/drawing/2014/main" id="{72E1F1EE-3EB5-8441-AB15-F48BDFA1162A}"/>
              </a:ext>
            </a:extLst>
          </p:cNvPr>
          <p:cNvSpPr txBox="1"/>
          <p:nvPr/>
        </p:nvSpPr>
        <p:spPr>
          <a:xfrm>
            <a:off x="609600" y="4648200"/>
            <a:ext cx="7377906"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Helvetica" pitchFamily="2" charset="0"/>
              </a:rPr>
              <a:t>More than </a:t>
            </a:r>
            <a:r>
              <a:rPr lang="en-US" b="1" dirty="0">
                <a:solidFill>
                  <a:schemeClr val="tx2"/>
                </a:solidFill>
                <a:latin typeface="Helvetica" pitchFamily="2" charset="0"/>
              </a:rPr>
              <a:t>60% of respondents reported having worked in syndromic surveillance between 2-5 years</a:t>
            </a:r>
            <a:r>
              <a:rPr lang="en-US" dirty="0">
                <a:latin typeface="Helvetica" pitchFamily="2" charset="0"/>
              </a:rPr>
              <a:t>.</a:t>
            </a:r>
          </a:p>
          <a:p>
            <a:pPr marL="285750" indent="-285750">
              <a:buFont typeface="Arial" panose="020B0604020202020204" pitchFamily="34" charset="0"/>
              <a:buChar char="•"/>
            </a:pPr>
            <a:endParaRPr lang="en-US" dirty="0">
              <a:latin typeface="Helvetica" pitchFamily="2" charset="0"/>
            </a:endParaRPr>
          </a:p>
          <a:p>
            <a:pPr marL="285750" indent="-285750">
              <a:buFont typeface="Arial" panose="020B0604020202020204" pitchFamily="34" charset="0"/>
              <a:buChar char="•"/>
            </a:pPr>
            <a:r>
              <a:rPr lang="en-US" b="1" dirty="0">
                <a:solidFill>
                  <a:schemeClr val="tx2"/>
                </a:solidFill>
                <a:latin typeface="Helvetica" pitchFamily="2" charset="0"/>
              </a:rPr>
              <a:t>16% reported less than 1 year of experience </a:t>
            </a:r>
            <a:r>
              <a:rPr lang="en-US" dirty="0">
                <a:latin typeface="Helvetica" pitchFamily="2" charset="0"/>
              </a:rPr>
              <a:t>in syndromic surveillance.</a:t>
            </a:r>
          </a:p>
          <a:p>
            <a:endParaRPr lang="en-US" dirty="0"/>
          </a:p>
        </p:txBody>
      </p:sp>
      <p:sp>
        <p:nvSpPr>
          <p:cNvPr id="9" name="TextBox 8">
            <a:extLst>
              <a:ext uri="{FF2B5EF4-FFF2-40B4-BE49-F238E27FC236}">
                <a16:creationId xmlns:a16="http://schemas.microsoft.com/office/drawing/2014/main" id="{AF0BDA01-A0DA-6E40-BD79-7BC0E2CFB035}"/>
              </a:ext>
            </a:extLst>
          </p:cNvPr>
          <p:cNvSpPr txBox="1"/>
          <p:nvPr/>
        </p:nvSpPr>
        <p:spPr>
          <a:xfrm>
            <a:off x="782877" y="2500421"/>
            <a:ext cx="6327732" cy="307777"/>
          </a:xfrm>
          <a:prstGeom prst="rect">
            <a:avLst/>
          </a:prstGeom>
          <a:noFill/>
        </p:spPr>
        <p:txBody>
          <a:bodyPr wrap="square" rtlCol="0">
            <a:spAutoFit/>
          </a:bodyPr>
          <a:lstStyle/>
          <a:p>
            <a:r>
              <a:rPr lang="en-US" sz="1400" dirty="0">
                <a:solidFill>
                  <a:schemeClr val="tx2"/>
                </a:solidFill>
                <a:latin typeface="Helvetica" pitchFamily="2" charset="0"/>
              </a:rPr>
              <a:t>Table 1. Response Rate by Public Health Agency (n=43)</a:t>
            </a:r>
          </a:p>
        </p:txBody>
      </p:sp>
    </p:spTree>
    <p:extLst>
      <p:ext uri="{BB962C8B-B14F-4D97-AF65-F5344CB8AC3E}">
        <p14:creationId xmlns:p14="http://schemas.microsoft.com/office/powerpoint/2010/main" val="85515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817E-19F7-9D44-A362-0DD0D892C930}"/>
              </a:ext>
            </a:extLst>
          </p:cNvPr>
          <p:cNvSpPr>
            <a:spLocks noGrp="1"/>
          </p:cNvSpPr>
          <p:nvPr>
            <p:ph type="title"/>
          </p:nvPr>
        </p:nvSpPr>
        <p:spPr>
          <a:xfrm>
            <a:off x="26988" y="0"/>
            <a:ext cx="6907212" cy="1143000"/>
          </a:xfrm>
        </p:spPr>
        <p:txBody>
          <a:bodyPr/>
          <a:lstStyle/>
          <a:p>
            <a:r>
              <a:rPr lang="en-US" dirty="0">
                <a:solidFill>
                  <a:schemeClr val="tx2"/>
                </a:solidFill>
                <a:ea typeface="ＭＳ Ｐゴシック" pitchFamily="-104" charset="-128"/>
              </a:rPr>
              <a:t>Respondent Demographics </a:t>
            </a:r>
            <a:r>
              <a:rPr lang="en-US" dirty="0"/>
              <a:t>(cont.)</a:t>
            </a:r>
          </a:p>
        </p:txBody>
      </p:sp>
      <p:graphicFrame>
        <p:nvGraphicFramePr>
          <p:cNvPr id="4" name="Content Placeholder 3">
            <a:extLst>
              <a:ext uri="{FF2B5EF4-FFF2-40B4-BE49-F238E27FC236}">
                <a16:creationId xmlns:a16="http://schemas.microsoft.com/office/drawing/2014/main" id="{00000000-0008-0000-1500-000002000000}"/>
              </a:ext>
            </a:extLst>
          </p:cNvPr>
          <p:cNvGraphicFramePr>
            <a:graphicFrameLocks noGrp="1"/>
          </p:cNvGraphicFramePr>
          <p:nvPr>
            <p:ph idx="1"/>
            <p:extLst>
              <p:ext uri="{D42A27DB-BD31-4B8C-83A1-F6EECF244321}">
                <p14:modId xmlns:p14="http://schemas.microsoft.com/office/powerpoint/2010/main" val="2021261768"/>
              </p:ext>
            </p:extLst>
          </p:nvPr>
        </p:nvGraphicFramePr>
        <p:xfrm>
          <a:off x="838200" y="1600201"/>
          <a:ext cx="7391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2D3DED5-AB74-1345-A3E2-E0B5CBE25A6B}"/>
              </a:ext>
            </a:extLst>
          </p:cNvPr>
          <p:cNvSpPr txBox="1"/>
          <p:nvPr/>
        </p:nvSpPr>
        <p:spPr>
          <a:xfrm>
            <a:off x="762000" y="5715001"/>
            <a:ext cx="7467600" cy="92333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Helvetica" pitchFamily="2" charset="0"/>
              </a:rPr>
              <a:t>More than 58% of respondents reported their primary role in relation to syndromic surveillance practice is as an </a:t>
            </a:r>
            <a:r>
              <a:rPr lang="en-US" b="1" dirty="0">
                <a:solidFill>
                  <a:schemeClr val="tx2"/>
                </a:solidFill>
                <a:latin typeface="Helvetica" pitchFamily="2" charset="0"/>
              </a:rPr>
              <a:t>Epidemiologist</a:t>
            </a:r>
            <a:r>
              <a:rPr lang="en-US" dirty="0">
                <a:latin typeface="Helvetica" pitchFamily="2" charset="0"/>
              </a:rPr>
              <a:t> and more than 37% reported being </a:t>
            </a:r>
            <a:r>
              <a:rPr lang="en-US" b="1" dirty="0">
                <a:solidFill>
                  <a:schemeClr val="tx2"/>
                </a:solidFill>
                <a:latin typeface="Helvetica" pitchFamily="2" charset="0"/>
              </a:rPr>
              <a:t>Data Analysts </a:t>
            </a:r>
            <a:r>
              <a:rPr lang="en-US" dirty="0">
                <a:latin typeface="Helvetica" pitchFamily="2" charset="0"/>
              </a:rPr>
              <a:t>(Figure 1).</a:t>
            </a:r>
          </a:p>
        </p:txBody>
      </p:sp>
    </p:spTree>
    <p:extLst>
      <p:ext uri="{BB962C8B-B14F-4D97-AF65-F5344CB8AC3E}">
        <p14:creationId xmlns:p14="http://schemas.microsoft.com/office/powerpoint/2010/main" val="301265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4614"/>
            <a:ext cx="7239000" cy="1128386"/>
          </a:xfrm>
        </p:spPr>
        <p:txBody>
          <a:bodyPr>
            <a:normAutofit/>
          </a:bodyPr>
          <a:lstStyle/>
          <a:p>
            <a:r>
              <a:rPr lang="en-US" dirty="0">
                <a:solidFill>
                  <a:schemeClr val="tx2"/>
                </a:solidFill>
                <a:ea typeface="ＭＳ Ｐゴシック" pitchFamily="-104" charset="-128"/>
              </a:rPr>
              <a:t>Engagement in NSSP CoP Activities</a:t>
            </a:r>
          </a:p>
        </p:txBody>
      </p:sp>
      <p:sp>
        <p:nvSpPr>
          <p:cNvPr id="2" name="TextBox 1"/>
          <p:cNvSpPr txBox="1"/>
          <p:nvPr/>
        </p:nvSpPr>
        <p:spPr>
          <a:xfrm>
            <a:off x="457200" y="1600200"/>
            <a:ext cx="8077200" cy="4298613"/>
          </a:xfrm>
          <a:prstGeom prst="rect">
            <a:avLst/>
          </a:prstGeom>
          <a:noFill/>
        </p:spPr>
        <p:txBody>
          <a:bodyPr wrap="square" rtlCol="0">
            <a:spAutoFit/>
          </a:bodyPr>
          <a:lstStyle/>
          <a:p>
            <a:pPr marL="342900" indent="-342900">
              <a:spcAft>
                <a:spcPts val="1000"/>
              </a:spcAft>
              <a:buFontTx/>
              <a:buChar char="-"/>
            </a:pPr>
            <a:r>
              <a:rPr lang="en-US" sz="2400" dirty="0">
                <a:latin typeface="Helvetica" pitchFamily="2" charset="0"/>
              </a:rPr>
              <a:t>More than </a:t>
            </a:r>
            <a:r>
              <a:rPr lang="en-US" sz="2400" b="1" dirty="0">
                <a:solidFill>
                  <a:schemeClr val="tx2"/>
                </a:solidFill>
                <a:latin typeface="Helvetica" pitchFamily="2" charset="0"/>
              </a:rPr>
              <a:t>40 respondents (80%) </a:t>
            </a:r>
            <a:r>
              <a:rPr lang="en-US" sz="2400" dirty="0">
                <a:latin typeface="Helvetica" pitchFamily="2" charset="0"/>
              </a:rPr>
              <a:t>stated that they regularly attend (at least once every quarter) the </a:t>
            </a:r>
            <a:r>
              <a:rPr lang="en-US" sz="2400" b="1" dirty="0">
                <a:solidFill>
                  <a:schemeClr val="tx2"/>
                </a:solidFill>
                <a:latin typeface="Helvetica" pitchFamily="2" charset="0"/>
              </a:rPr>
              <a:t>monthly NSSP Community of Practice call.</a:t>
            </a:r>
          </a:p>
          <a:p>
            <a:pPr marL="342900" indent="-342900">
              <a:spcAft>
                <a:spcPts val="1000"/>
              </a:spcAft>
              <a:buFontTx/>
              <a:buChar char="-"/>
            </a:pPr>
            <a:endParaRPr lang="en-US" sz="2400" b="1" dirty="0">
              <a:solidFill>
                <a:schemeClr val="tx2"/>
              </a:solidFill>
              <a:latin typeface="Helvetica" pitchFamily="2" charset="0"/>
            </a:endParaRPr>
          </a:p>
          <a:p>
            <a:pPr marL="342900" indent="-342900">
              <a:spcAft>
                <a:spcPts val="1000"/>
              </a:spcAft>
              <a:buFontTx/>
              <a:buChar char="-"/>
            </a:pPr>
            <a:r>
              <a:rPr lang="en-US" sz="2400" b="1" dirty="0">
                <a:solidFill>
                  <a:schemeClr val="tx2"/>
                </a:solidFill>
                <a:latin typeface="Helvetica" pitchFamily="2" charset="0"/>
              </a:rPr>
              <a:t>92.8% reported </a:t>
            </a:r>
            <a:r>
              <a:rPr lang="en-US" sz="2400" dirty="0">
                <a:latin typeface="Helvetica" pitchFamily="2" charset="0"/>
              </a:rPr>
              <a:t>that they either agree or strongly agree that</a:t>
            </a:r>
            <a:r>
              <a:rPr lang="en-US" sz="2400" dirty="0">
                <a:solidFill>
                  <a:schemeClr val="tx2"/>
                </a:solidFill>
                <a:latin typeface="Helvetica" pitchFamily="2" charset="0"/>
              </a:rPr>
              <a:t> </a:t>
            </a:r>
            <a:r>
              <a:rPr lang="en-US" sz="2400" b="1" dirty="0">
                <a:solidFill>
                  <a:schemeClr val="tx2"/>
                </a:solidFill>
                <a:latin typeface="Helvetica" pitchFamily="2" charset="0"/>
              </a:rPr>
              <a:t>the call is a good use of their time.</a:t>
            </a:r>
          </a:p>
          <a:p>
            <a:pPr marL="342900" indent="-342900">
              <a:spcAft>
                <a:spcPts val="1000"/>
              </a:spcAft>
              <a:buFontTx/>
              <a:buChar char="-"/>
            </a:pPr>
            <a:endParaRPr lang="en-US" sz="2400" b="1" dirty="0">
              <a:solidFill>
                <a:schemeClr val="tx2"/>
              </a:solidFill>
              <a:latin typeface="Helvetica" pitchFamily="2" charset="0"/>
            </a:endParaRPr>
          </a:p>
          <a:p>
            <a:pPr marL="342900" indent="-342900">
              <a:spcAft>
                <a:spcPts val="1000"/>
              </a:spcAft>
              <a:buFontTx/>
              <a:buChar char="-"/>
            </a:pPr>
            <a:r>
              <a:rPr lang="en-US" sz="2400" b="1" dirty="0">
                <a:solidFill>
                  <a:schemeClr val="tx2"/>
                </a:solidFill>
                <a:latin typeface="Helvetica" pitchFamily="2" charset="0"/>
                <a:ea typeface="ＭＳ Ｐゴシック" pitchFamily="-109" charset="-128"/>
                <a:cs typeface="Arial" panose="020B0604020202020204" pitchFamily="34" charset="0"/>
              </a:rPr>
              <a:t>95.2% reported </a:t>
            </a:r>
            <a:r>
              <a:rPr lang="en-US" sz="2400" dirty="0">
                <a:latin typeface="Helvetica" pitchFamily="2" charset="0"/>
                <a:ea typeface="ＭＳ Ｐゴシック" pitchFamily="-109" charset="-128"/>
                <a:cs typeface="Arial" panose="020B0604020202020204" pitchFamily="34" charset="0"/>
              </a:rPr>
              <a:t>that they either agree or strongly agree that </a:t>
            </a:r>
            <a:r>
              <a:rPr lang="en-US" sz="2400" b="1" dirty="0">
                <a:solidFill>
                  <a:schemeClr val="tx2"/>
                </a:solidFill>
                <a:latin typeface="Helvetica" pitchFamily="2" charset="0"/>
                <a:ea typeface="ＭＳ Ｐゴシック" pitchFamily="-109" charset="-128"/>
                <a:cs typeface="Arial" panose="020B0604020202020204" pitchFamily="34" charset="0"/>
              </a:rPr>
              <a:t>the call provides important and relevant information.</a:t>
            </a:r>
          </a:p>
        </p:txBody>
      </p:sp>
    </p:spTree>
    <p:extLst>
      <p:ext uri="{BB962C8B-B14F-4D97-AF65-F5344CB8AC3E}">
        <p14:creationId xmlns:p14="http://schemas.microsoft.com/office/powerpoint/2010/main" val="334008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4614"/>
            <a:ext cx="7239000" cy="1128386"/>
          </a:xfrm>
        </p:spPr>
        <p:txBody>
          <a:bodyPr>
            <a:normAutofit/>
          </a:bodyPr>
          <a:lstStyle/>
          <a:p>
            <a:r>
              <a:rPr lang="en-US" dirty="0">
                <a:solidFill>
                  <a:schemeClr val="tx2"/>
                </a:solidFill>
                <a:ea typeface="ＭＳ Ｐゴシック" pitchFamily="-104" charset="-128"/>
              </a:rPr>
              <a:t>Engagement in NSSP CoP Activities</a:t>
            </a:r>
          </a:p>
        </p:txBody>
      </p:sp>
      <p:graphicFrame>
        <p:nvGraphicFramePr>
          <p:cNvPr id="3" name="Table 2">
            <a:extLst>
              <a:ext uri="{FF2B5EF4-FFF2-40B4-BE49-F238E27FC236}">
                <a16:creationId xmlns:a16="http://schemas.microsoft.com/office/drawing/2014/main" id="{926FB3DD-C0A8-4342-8F1F-D51EC54D7FCE}"/>
              </a:ext>
            </a:extLst>
          </p:cNvPr>
          <p:cNvGraphicFramePr>
            <a:graphicFrameLocks noGrp="1"/>
          </p:cNvGraphicFramePr>
          <p:nvPr>
            <p:extLst>
              <p:ext uri="{D42A27DB-BD31-4B8C-83A1-F6EECF244321}">
                <p14:modId xmlns:p14="http://schemas.microsoft.com/office/powerpoint/2010/main" val="1614619998"/>
              </p:ext>
            </p:extLst>
          </p:nvPr>
        </p:nvGraphicFramePr>
        <p:xfrm>
          <a:off x="624215" y="1981199"/>
          <a:ext cx="7681585" cy="4419602"/>
        </p:xfrm>
        <a:graphic>
          <a:graphicData uri="http://schemas.openxmlformats.org/drawingml/2006/table">
            <a:tbl>
              <a:tblPr firstRow="1" firstCol="1" bandRow="1">
                <a:tableStyleId>{5C22544A-7EE6-4342-B048-85BDC9FD1C3A}</a:tableStyleId>
              </a:tblPr>
              <a:tblGrid>
                <a:gridCol w="2919003">
                  <a:extLst>
                    <a:ext uri="{9D8B030D-6E8A-4147-A177-3AD203B41FA5}">
                      <a16:colId xmlns:a16="http://schemas.microsoft.com/office/drawing/2014/main" val="2678133179"/>
                    </a:ext>
                  </a:extLst>
                </a:gridCol>
                <a:gridCol w="921790">
                  <a:extLst>
                    <a:ext uri="{9D8B030D-6E8A-4147-A177-3AD203B41FA5}">
                      <a16:colId xmlns:a16="http://schemas.microsoft.com/office/drawing/2014/main" val="2508145208"/>
                    </a:ext>
                  </a:extLst>
                </a:gridCol>
                <a:gridCol w="921790">
                  <a:extLst>
                    <a:ext uri="{9D8B030D-6E8A-4147-A177-3AD203B41FA5}">
                      <a16:colId xmlns:a16="http://schemas.microsoft.com/office/drawing/2014/main" val="4044622690"/>
                    </a:ext>
                  </a:extLst>
                </a:gridCol>
                <a:gridCol w="921790">
                  <a:extLst>
                    <a:ext uri="{9D8B030D-6E8A-4147-A177-3AD203B41FA5}">
                      <a16:colId xmlns:a16="http://schemas.microsoft.com/office/drawing/2014/main" val="196893064"/>
                    </a:ext>
                  </a:extLst>
                </a:gridCol>
                <a:gridCol w="998606">
                  <a:extLst>
                    <a:ext uri="{9D8B030D-6E8A-4147-A177-3AD203B41FA5}">
                      <a16:colId xmlns:a16="http://schemas.microsoft.com/office/drawing/2014/main" val="420229468"/>
                    </a:ext>
                  </a:extLst>
                </a:gridCol>
                <a:gridCol w="998606">
                  <a:extLst>
                    <a:ext uri="{9D8B030D-6E8A-4147-A177-3AD203B41FA5}">
                      <a16:colId xmlns:a16="http://schemas.microsoft.com/office/drawing/2014/main" val="4252061389"/>
                    </a:ext>
                  </a:extLst>
                </a:gridCol>
              </a:tblGrid>
              <a:tr h="331412">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200" dirty="0">
                          <a:effectLst/>
                        </a:rPr>
                        <a:t>Survey Responses, n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6901693"/>
                  </a:ext>
                </a:extLst>
              </a:tr>
              <a:tr h="636312">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bg1"/>
                          </a:solidFill>
                          <a:effectLst/>
                        </a:rPr>
                        <a:t>Strongly Disagree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Disagree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Neutral</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Agree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rPr>
                        <a:t>Strongly Agree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069465317"/>
                  </a:ext>
                </a:extLst>
              </a:tr>
              <a:tr h="331412">
                <a:tc>
                  <a:txBody>
                    <a:bodyPr/>
                    <a:lstStyle/>
                    <a:p>
                      <a:pPr marL="0" marR="0">
                        <a:spcBef>
                          <a:spcPts val="0"/>
                        </a:spcBef>
                        <a:spcAft>
                          <a:spcPts val="0"/>
                        </a:spcAft>
                      </a:pPr>
                      <a:r>
                        <a:rPr lang="en-US" sz="1200" dirty="0">
                          <a:effectLst/>
                        </a:rPr>
                        <a:t>Is a </a:t>
                      </a:r>
                      <a:r>
                        <a:rPr lang="en-US" sz="1200" dirty="0">
                          <a:solidFill>
                            <a:srgbClr val="ABDB77"/>
                          </a:solidFill>
                          <a:effectLst/>
                        </a:rPr>
                        <a:t>good use of my time</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30 (71.4)</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9 (21.4)</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2481744382"/>
                  </a:ext>
                </a:extLst>
              </a:tr>
              <a:tr h="331412">
                <a:tc>
                  <a:txBody>
                    <a:bodyPr/>
                    <a:lstStyle/>
                    <a:p>
                      <a:pPr marL="0" marR="0">
                        <a:spcBef>
                          <a:spcPts val="0"/>
                        </a:spcBef>
                        <a:spcAft>
                          <a:spcPts val="0"/>
                        </a:spcAft>
                      </a:pPr>
                      <a:r>
                        <a:rPr lang="en-US" sz="1200" dirty="0">
                          <a:effectLst/>
                        </a:rPr>
                        <a:t>Is </a:t>
                      </a:r>
                      <a:r>
                        <a:rPr lang="en-US" sz="1200" dirty="0">
                          <a:solidFill>
                            <a:srgbClr val="ABDB77"/>
                          </a:solidFill>
                          <a:effectLst/>
                        </a:rPr>
                        <a:t>well organized/facilitated</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defTabSz="457200" rtl="0" eaLnBrk="1" latinLnBrk="0" hangingPunct="1">
                        <a:spcBef>
                          <a:spcPts val="0"/>
                        </a:spcBef>
                        <a:spcAft>
                          <a:spcPts val="0"/>
                        </a:spcAft>
                      </a:pPr>
                      <a:r>
                        <a:rPr lang="en-US" sz="1200" kern="1200" dirty="0">
                          <a:effectLst/>
                        </a:rPr>
                        <a:t>30 (71.4)</a:t>
                      </a:r>
                      <a:endParaRPr lang="en-US" sz="1200" kern="1200" dirty="0">
                        <a:solidFill>
                          <a:schemeClr val="dk1"/>
                        </a:solidFill>
                        <a:effectLst/>
                        <a:latin typeface="+mn-lt"/>
                        <a:ea typeface="+mn-ea"/>
                        <a:cs typeface="+mn-cs"/>
                      </a:endParaRPr>
                    </a:p>
                  </a:txBody>
                  <a:tcPr marL="68580" marR="68580" marT="0" marB="0"/>
                </a:tc>
                <a:tc>
                  <a:txBody>
                    <a:bodyPr/>
                    <a:lstStyle/>
                    <a:p>
                      <a:pPr marL="0" marR="0" algn="l" defTabSz="457200" rtl="0" eaLnBrk="1" latinLnBrk="0" hangingPunct="1">
                        <a:spcBef>
                          <a:spcPts val="0"/>
                        </a:spcBef>
                        <a:spcAft>
                          <a:spcPts val="0"/>
                        </a:spcAft>
                      </a:pPr>
                      <a:r>
                        <a:rPr lang="en-US" sz="1200" kern="1200" dirty="0">
                          <a:effectLst/>
                        </a:rPr>
                        <a:t>11 (26.2)</a:t>
                      </a:r>
                      <a:endParaRPr lang="en-US" sz="12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82151933"/>
                  </a:ext>
                </a:extLst>
              </a:tr>
              <a:tr h="880118">
                <a:tc>
                  <a:txBody>
                    <a:bodyPr/>
                    <a:lstStyle/>
                    <a:p>
                      <a:pPr marL="0" marR="0">
                        <a:spcBef>
                          <a:spcPts val="0"/>
                        </a:spcBef>
                        <a:spcAft>
                          <a:spcPts val="0"/>
                        </a:spcAft>
                      </a:pPr>
                      <a:r>
                        <a:rPr lang="en-US" sz="1200" dirty="0">
                          <a:effectLst/>
                        </a:rPr>
                        <a:t>Provides a welcoming environment where </a:t>
                      </a:r>
                      <a:r>
                        <a:rPr lang="en-US" sz="1200" dirty="0">
                          <a:solidFill>
                            <a:srgbClr val="ABDB77"/>
                          </a:solidFill>
                          <a:effectLst/>
                        </a:rPr>
                        <a:t>I feel comfortable providing my opinion</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6 (14.3)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22 (52.4)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13 (30.9)</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0954484"/>
                  </a:ext>
                </a:extLst>
              </a:tr>
              <a:tr h="636312">
                <a:tc>
                  <a:txBody>
                    <a:bodyPr/>
                    <a:lstStyle/>
                    <a:p>
                      <a:pPr marL="0" marR="0">
                        <a:spcBef>
                          <a:spcPts val="0"/>
                        </a:spcBef>
                        <a:spcAft>
                          <a:spcPts val="0"/>
                        </a:spcAft>
                      </a:pPr>
                      <a:r>
                        <a:rPr lang="en-US" sz="1200" dirty="0">
                          <a:effectLst/>
                        </a:rPr>
                        <a:t>Provides </a:t>
                      </a:r>
                      <a:r>
                        <a:rPr lang="en-US" sz="1200" dirty="0">
                          <a:solidFill>
                            <a:srgbClr val="ABDB77"/>
                          </a:solidFill>
                          <a:effectLst/>
                        </a:rPr>
                        <a:t>important and relevant information</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30 (71.4)</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tc>
                  <a:txBody>
                    <a:bodyPr/>
                    <a:lstStyle/>
                    <a:p>
                      <a:pPr marL="0" marR="0">
                        <a:spcBef>
                          <a:spcPts val="0"/>
                        </a:spcBef>
                        <a:spcAft>
                          <a:spcPts val="0"/>
                        </a:spcAft>
                      </a:pPr>
                      <a:r>
                        <a:rPr lang="en-US" sz="1200" b="1" dirty="0">
                          <a:effectLst/>
                        </a:rPr>
                        <a:t>10 (23.8)</a:t>
                      </a:r>
                      <a:endParaRPr lang="en-US" sz="1200" b="1" dirty="0">
                        <a:effectLst/>
                        <a:latin typeface="Times New Roman" panose="02020603050405020304" pitchFamily="18" charset="0"/>
                        <a:ea typeface="Times New Roman" panose="02020603050405020304" pitchFamily="18" charset="0"/>
                      </a:endParaRPr>
                    </a:p>
                  </a:txBody>
                  <a:tcPr marL="68580" marR="68580" marT="0" marB="0">
                    <a:solidFill>
                      <a:srgbClr val="ABDB77"/>
                    </a:solidFill>
                  </a:tcPr>
                </a:tc>
                <a:extLst>
                  <a:ext uri="{0D108BD9-81ED-4DB2-BD59-A6C34878D82A}">
                    <a16:rowId xmlns:a16="http://schemas.microsoft.com/office/drawing/2014/main" val="1264851394"/>
                  </a:ext>
                </a:extLst>
              </a:tr>
              <a:tr h="636312">
                <a:tc>
                  <a:txBody>
                    <a:bodyPr/>
                    <a:lstStyle/>
                    <a:p>
                      <a:pPr marL="0" marR="0">
                        <a:spcBef>
                          <a:spcPts val="0"/>
                        </a:spcBef>
                        <a:spcAft>
                          <a:spcPts val="0"/>
                        </a:spcAft>
                      </a:pPr>
                      <a:r>
                        <a:rPr lang="en-US" sz="1200" dirty="0">
                          <a:effectLst/>
                        </a:rPr>
                        <a:t>Showcases syndromic surveillance </a:t>
                      </a:r>
                      <a:r>
                        <a:rPr lang="en-US" sz="1200" dirty="0">
                          <a:solidFill>
                            <a:srgbClr val="ABDB77"/>
                          </a:solidFill>
                          <a:effectLst/>
                        </a:rPr>
                        <a:t>best practices</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 (2.4)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3 (7.1)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26 (61.9)</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 (23.8)</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89685215"/>
                  </a:ext>
                </a:extLst>
              </a:tr>
              <a:tr h="636312">
                <a:tc>
                  <a:txBody>
                    <a:bodyPr/>
                    <a:lstStyle/>
                    <a:p>
                      <a:pPr marL="0" marR="0">
                        <a:spcBef>
                          <a:spcPts val="0"/>
                        </a:spcBef>
                        <a:spcAft>
                          <a:spcPts val="0"/>
                        </a:spcAft>
                      </a:pPr>
                      <a:r>
                        <a:rPr lang="en-US" sz="1200" dirty="0">
                          <a:solidFill>
                            <a:srgbClr val="ABDB77"/>
                          </a:solidFill>
                          <a:effectLst/>
                        </a:rPr>
                        <a:t>Generates new ideas </a:t>
                      </a:r>
                      <a:r>
                        <a:rPr lang="en-US" sz="1200" dirty="0">
                          <a:effectLst/>
                        </a:rPr>
                        <a:t>for syndromic surveillance practice.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 (4.8)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0 (0.0)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8 (19.1)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23 (54.8)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9 (21.4)</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9054976"/>
                  </a:ext>
                </a:extLst>
              </a:tr>
            </a:tbl>
          </a:graphicData>
        </a:graphic>
      </p:graphicFrame>
      <p:sp>
        <p:nvSpPr>
          <p:cNvPr id="6" name="TextBox 5">
            <a:extLst>
              <a:ext uri="{FF2B5EF4-FFF2-40B4-BE49-F238E27FC236}">
                <a16:creationId xmlns:a16="http://schemas.microsoft.com/office/drawing/2014/main" id="{87BF7E12-F478-4549-9886-DECEEC95A54F}"/>
              </a:ext>
            </a:extLst>
          </p:cNvPr>
          <p:cNvSpPr txBox="1"/>
          <p:nvPr/>
        </p:nvSpPr>
        <p:spPr>
          <a:xfrm>
            <a:off x="624215" y="1643151"/>
            <a:ext cx="6327732" cy="307777"/>
          </a:xfrm>
          <a:prstGeom prst="rect">
            <a:avLst/>
          </a:prstGeom>
          <a:noFill/>
        </p:spPr>
        <p:txBody>
          <a:bodyPr wrap="square" rtlCol="0">
            <a:spAutoFit/>
          </a:bodyPr>
          <a:lstStyle/>
          <a:p>
            <a:r>
              <a:rPr lang="en-US" sz="1400" dirty="0">
                <a:solidFill>
                  <a:schemeClr val="tx2"/>
                </a:solidFill>
                <a:latin typeface="Helvetica" pitchFamily="2" charset="0"/>
              </a:rPr>
              <a:t>Table 2: Characteristics of the NSSP CoP Call (n=42)</a:t>
            </a:r>
          </a:p>
        </p:txBody>
      </p:sp>
    </p:spTree>
    <p:extLst>
      <p:ext uri="{BB962C8B-B14F-4D97-AF65-F5344CB8AC3E}">
        <p14:creationId xmlns:p14="http://schemas.microsoft.com/office/powerpoint/2010/main" val="395654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Awareness, Availability, and Use of Tools for the NSSP CoP</a:t>
            </a:r>
          </a:p>
        </p:txBody>
      </p:sp>
      <p:sp>
        <p:nvSpPr>
          <p:cNvPr id="3" name="Content Placeholder 2"/>
          <p:cNvSpPr>
            <a:spLocks noGrp="1"/>
          </p:cNvSpPr>
          <p:nvPr>
            <p:ph idx="1"/>
          </p:nvPr>
        </p:nvSpPr>
        <p:spPr>
          <a:xfrm>
            <a:off x="457200" y="1600201"/>
            <a:ext cx="6553200" cy="2057400"/>
          </a:xfrm>
        </p:spPr>
        <p:txBody>
          <a:bodyPr/>
          <a:lstStyle/>
          <a:p>
            <a:r>
              <a:rPr lang="en-US" sz="2400" dirty="0">
                <a:latin typeface="Helvetica" pitchFamily="2" charset="0"/>
              </a:rPr>
              <a:t>The most utilized tool on the ISDS website (</a:t>
            </a:r>
            <a:r>
              <a:rPr lang="en-US" sz="2400" dirty="0">
                <a:latin typeface="Helvetica" pitchFamily="2" charset="0"/>
                <a:hlinkClick r:id="rId3"/>
              </a:rPr>
              <a:t>www.healthsurveillance.org</a:t>
            </a:r>
            <a:r>
              <a:rPr lang="en-US" sz="2400" dirty="0">
                <a:latin typeface="Helvetica" pitchFamily="2" charset="0"/>
              </a:rPr>
              <a:t>) is the </a:t>
            </a:r>
            <a:r>
              <a:rPr lang="en-US" sz="2400" b="1" dirty="0">
                <a:solidFill>
                  <a:schemeClr val="tx2"/>
                </a:solidFill>
                <a:latin typeface="Helvetica" pitchFamily="2" charset="0"/>
              </a:rPr>
              <a:t>Group or Community Calendar</a:t>
            </a:r>
            <a:r>
              <a:rPr lang="en-US" sz="2400" dirty="0">
                <a:latin typeface="Helvetica" pitchFamily="2" charset="0"/>
              </a:rPr>
              <a:t> </a:t>
            </a:r>
          </a:p>
          <a:p>
            <a:pPr lvl="1"/>
            <a:r>
              <a:rPr lang="en-US" sz="2000" dirty="0">
                <a:latin typeface="Helvetica" pitchFamily="2" charset="0"/>
              </a:rPr>
              <a:t>More than 57.1% of respondents reported using at least once a month </a:t>
            </a:r>
          </a:p>
          <a:p>
            <a:endParaRPr lang="en-US" sz="2800" dirty="0">
              <a:latin typeface="Helvetica" pitchFamily="2" charset="0"/>
            </a:endParaRPr>
          </a:p>
        </p:txBody>
      </p:sp>
      <p:pic>
        <p:nvPicPr>
          <p:cNvPr id="4" name="Graphic 3" descr="Daily Calendar">
            <a:extLst>
              <a:ext uri="{FF2B5EF4-FFF2-40B4-BE49-F238E27FC236}">
                <a16:creationId xmlns:a16="http://schemas.microsoft.com/office/drawing/2014/main" id="{481D006B-354A-0747-8AC2-7A784BAE6E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1600200"/>
            <a:ext cx="1828800" cy="1828800"/>
          </a:xfrm>
          <a:prstGeom prst="rect">
            <a:avLst/>
          </a:prstGeom>
        </p:spPr>
      </p:pic>
      <p:pic>
        <p:nvPicPr>
          <p:cNvPr id="5" name="Graphic 4" descr="Chat">
            <a:extLst>
              <a:ext uri="{FF2B5EF4-FFF2-40B4-BE49-F238E27FC236}">
                <a16:creationId xmlns:a16="http://schemas.microsoft.com/office/drawing/2014/main" id="{C38DCA2D-2447-C742-A789-D06926443F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200" y="3886200"/>
            <a:ext cx="1828800" cy="1828800"/>
          </a:xfrm>
          <a:prstGeom prst="rect">
            <a:avLst/>
          </a:prstGeom>
        </p:spPr>
      </p:pic>
      <p:sp>
        <p:nvSpPr>
          <p:cNvPr id="7" name="Content Placeholder 2">
            <a:extLst>
              <a:ext uri="{FF2B5EF4-FFF2-40B4-BE49-F238E27FC236}">
                <a16:creationId xmlns:a16="http://schemas.microsoft.com/office/drawing/2014/main" id="{ED4FAAAA-45DA-C84B-B005-0F994E228ACB}"/>
              </a:ext>
            </a:extLst>
          </p:cNvPr>
          <p:cNvSpPr txBox="1">
            <a:spLocks/>
          </p:cNvSpPr>
          <p:nvPr/>
        </p:nvSpPr>
        <p:spPr bwMode="auto">
          <a:xfrm>
            <a:off x="2514600" y="4127502"/>
            <a:ext cx="5943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itchFamily="-104" charset="0"/>
              <a:buChar char="•"/>
              <a:defRPr sz="3200" kern="1200">
                <a:solidFill>
                  <a:schemeClr val="tx1"/>
                </a:solidFill>
                <a:latin typeface="Helvetica Neue"/>
                <a:ea typeface="ＭＳ Ｐゴシック" pitchFamily="-109" charset="-128"/>
                <a:cs typeface="Helvetica Neue"/>
              </a:defRPr>
            </a:lvl1pPr>
            <a:lvl2pPr marL="742950" indent="-285750" algn="l" defTabSz="457200" rtl="0" eaLnBrk="0" fontAlgn="base" hangingPunct="0">
              <a:spcBef>
                <a:spcPct val="20000"/>
              </a:spcBef>
              <a:spcAft>
                <a:spcPct val="0"/>
              </a:spcAft>
              <a:buFont typeface="Arial" pitchFamily="-104" charset="0"/>
              <a:buChar char="–"/>
              <a:defRPr sz="2800" kern="1200">
                <a:solidFill>
                  <a:schemeClr val="tx1"/>
                </a:solidFill>
                <a:latin typeface="Helvetica Neue"/>
                <a:ea typeface="ＭＳ Ｐゴシック" pitchFamily="-109" charset="-128"/>
                <a:cs typeface="Helvetica Neue"/>
              </a:defRPr>
            </a:lvl2pPr>
            <a:lvl3pPr marL="1143000" indent="-228600" algn="l" defTabSz="457200" rtl="0" eaLnBrk="0" fontAlgn="base" hangingPunct="0">
              <a:spcBef>
                <a:spcPct val="20000"/>
              </a:spcBef>
              <a:spcAft>
                <a:spcPct val="0"/>
              </a:spcAft>
              <a:buFont typeface="Arial" pitchFamily="-104" charset="0"/>
              <a:buChar char="•"/>
              <a:defRPr sz="2400" kern="1200">
                <a:solidFill>
                  <a:schemeClr val="tx1"/>
                </a:solidFill>
                <a:latin typeface="Helvetica Neue"/>
                <a:ea typeface="ＭＳ Ｐゴシック" pitchFamily="-109" charset="-128"/>
                <a:cs typeface="Helvetica Neue"/>
              </a:defRPr>
            </a:lvl3pPr>
            <a:lvl4pPr marL="16002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4pPr>
            <a:lvl5pPr marL="20574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latin typeface="Helvetica" pitchFamily="2" charset="0"/>
              </a:rPr>
              <a:t>The second most popular tool is the </a:t>
            </a:r>
            <a:r>
              <a:rPr lang="en-US" sz="2400" b="1" dirty="0">
                <a:solidFill>
                  <a:schemeClr val="tx2"/>
                </a:solidFill>
                <a:latin typeface="Helvetica" pitchFamily="2" charset="0"/>
              </a:rPr>
              <a:t>Group or Community Forums</a:t>
            </a:r>
            <a:endParaRPr lang="en-US" sz="2400" dirty="0">
              <a:latin typeface="Helvetica" pitchFamily="2" charset="0"/>
            </a:endParaRPr>
          </a:p>
          <a:p>
            <a:pPr lvl="1"/>
            <a:r>
              <a:rPr lang="en-US" sz="2000" dirty="0">
                <a:latin typeface="Helvetica" pitchFamily="2" charset="0"/>
              </a:rPr>
              <a:t>49.0% reported using the forums at least once a month</a:t>
            </a:r>
          </a:p>
          <a:p>
            <a:endParaRPr lang="en-US" sz="2800" dirty="0">
              <a:latin typeface="Helvetica" pitchFamily="2" charset="0"/>
            </a:endParaRPr>
          </a:p>
        </p:txBody>
      </p:sp>
    </p:spTree>
    <p:extLst>
      <p:ext uri="{BB962C8B-B14F-4D97-AF65-F5344CB8AC3E}">
        <p14:creationId xmlns:p14="http://schemas.microsoft.com/office/powerpoint/2010/main" val="174673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Awareness, Availability, and Use of Tools for the NSSP CoP (cont.)</a:t>
            </a:r>
          </a:p>
        </p:txBody>
      </p:sp>
      <p:graphicFrame>
        <p:nvGraphicFramePr>
          <p:cNvPr id="7" name="Table 6">
            <a:extLst>
              <a:ext uri="{FF2B5EF4-FFF2-40B4-BE49-F238E27FC236}">
                <a16:creationId xmlns:a16="http://schemas.microsoft.com/office/drawing/2014/main" id="{8DE5DAF6-472F-EE43-AE1B-832552E0717C}"/>
              </a:ext>
            </a:extLst>
          </p:cNvPr>
          <p:cNvGraphicFramePr>
            <a:graphicFrameLocks noGrp="1"/>
          </p:cNvGraphicFramePr>
          <p:nvPr>
            <p:extLst>
              <p:ext uri="{D42A27DB-BD31-4B8C-83A1-F6EECF244321}">
                <p14:modId xmlns:p14="http://schemas.microsoft.com/office/powerpoint/2010/main" val="1742326293"/>
              </p:ext>
            </p:extLst>
          </p:nvPr>
        </p:nvGraphicFramePr>
        <p:xfrm>
          <a:off x="381001" y="2057400"/>
          <a:ext cx="8305799" cy="4191001"/>
        </p:xfrm>
        <a:graphic>
          <a:graphicData uri="http://schemas.openxmlformats.org/drawingml/2006/table">
            <a:tbl>
              <a:tblPr firstRow="1" firstCol="1" bandRow="1">
                <a:tableStyleId>{5C22544A-7EE6-4342-B048-85BDC9FD1C3A}</a:tableStyleId>
              </a:tblPr>
              <a:tblGrid>
                <a:gridCol w="3627821">
                  <a:extLst>
                    <a:ext uri="{9D8B030D-6E8A-4147-A177-3AD203B41FA5}">
                      <a16:colId xmlns:a16="http://schemas.microsoft.com/office/drawing/2014/main" val="2678133179"/>
                    </a:ext>
                  </a:extLst>
                </a:gridCol>
                <a:gridCol w="1145627">
                  <a:extLst>
                    <a:ext uri="{9D8B030D-6E8A-4147-A177-3AD203B41FA5}">
                      <a16:colId xmlns:a16="http://schemas.microsoft.com/office/drawing/2014/main" val="2508145208"/>
                    </a:ext>
                  </a:extLst>
                </a:gridCol>
                <a:gridCol w="1145627">
                  <a:extLst>
                    <a:ext uri="{9D8B030D-6E8A-4147-A177-3AD203B41FA5}">
                      <a16:colId xmlns:a16="http://schemas.microsoft.com/office/drawing/2014/main" val="4044622690"/>
                    </a:ext>
                  </a:extLst>
                </a:gridCol>
                <a:gridCol w="1145627">
                  <a:extLst>
                    <a:ext uri="{9D8B030D-6E8A-4147-A177-3AD203B41FA5}">
                      <a16:colId xmlns:a16="http://schemas.microsoft.com/office/drawing/2014/main" val="196893064"/>
                    </a:ext>
                  </a:extLst>
                </a:gridCol>
                <a:gridCol w="1241097">
                  <a:extLst>
                    <a:ext uri="{9D8B030D-6E8A-4147-A177-3AD203B41FA5}">
                      <a16:colId xmlns:a16="http://schemas.microsoft.com/office/drawing/2014/main" val="420229468"/>
                    </a:ext>
                  </a:extLst>
                </a:gridCol>
              </a:tblGrid>
              <a:tr h="369415">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 </a:t>
                      </a:r>
                    </a:p>
                  </a:txBody>
                  <a:tcPr marL="0" marR="0" marT="0" marB="0" anchor="ctr"/>
                </a:tc>
                <a:tc gridSpan="4">
                  <a:txBody>
                    <a:bodyPr/>
                    <a:lstStyle/>
                    <a:p>
                      <a:pPr marL="0" marR="0" algn="ctr">
                        <a:spcBef>
                          <a:spcPts val="0"/>
                        </a:spcBef>
                        <a:spcAft>
                          <a:spcPts val="0"/>
                        </a:spcAft>
                      </a:pPr>
                      <a:r>
                        <a:rPr lang="en-US" sz="1200" dirty="0">
                          <a:effectLst/>
                          <a:latin typeface="Helvetica" pitchFamily="2" charset="0"/>
                          <a:ea typeface="Times New Roman" panose="02020603050405020304" pitchFamily="18" charset="0"/>
                        </a:rPr>
                        <a:t>Survey Responses, </a:t>
                      </a:r>
                      <a:r>
                        <a:rPr lang="en-US" sz="1200" i="1" dirty="0">
                          <a:effectLst/>
                          <a:latin typeface="Helvetica" pitchFamily="2" charset="0"/>
                          <a:ea typeface="Times New Roman" panose="02020603050405020304" pitchFamily="18" charset="0"/>
                        </a:rPr>
                        <a:t>n</a:t>
                      </a:r>
                      <a:r>
                        <a:rPr lang="en-US" sz="1200" dirty="0">
                          <a:effectLst/>
                          <a:latin typeface="Helvetica" pitchFamily="2" charset="0"/>
                          <a:ea typeface="Times New Roman" panose="02020603050405020304" pitchFamily="18" charset="0"/>
                        </a:rPr>
                        <a:t> (%)</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6901693"/>
                  </a:ext>
                </a:extLst>
              </a:tr>
              <a:tr h="693870">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b="1" dirty="0">
                          <a:solidFill>
                            <a:schemeClr val="bg1"/>
                          </a:solidFill>
                          <a:effectLst/>
                          <a:latin typeface="Helvetica" pitchFamily="2" charset="0"/>
                          <a:ea typeface="Times New Roman" panose="02020603050405020304" pitchFamily="18" charset="0"/>
                        </a:rPr>
                        <a:t>Daily to Once a Week</a:t>
                      </a: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latin typeface="Helvetica" pitchFamily="2" charset="0"/>
                          <a:ea typeface="Times New Roman" panose="02020603050405020304" pitchFamily="18" charset="0"/>
                        </a:rPr>
                        <a:t>Several Times a Month</a:t>
                      </a: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latin typeface="Helvetica" pitchFamily="2" charset="0"/>
                          <a:ea typeface="Times New Roman" panose="02020603050405020304" pitchFamily="18" charset="0"/>
                        </a:rPr>
                        <a:t>About Once a Month</a:t>
                      </a:r>
                    </a:p>
                  </a:txBody>
                  <a:tcPr marL="68580" marR="68580" marT="0" marB="0">
                    <a:solidFill>
                      <a:schemeClr val="accent1"/>
                    </a:solidFill>
                  </a:tcPr>
                </a:tc>
                <a:tc>
                  <a:txBody>
                    <a:bodyPr/>
                    <a:lstStyle/>
                    <a:p>
                      <a:pPr marL="0" marR="0">
                        <a:spcBef>
                          <a:spcPts val="0"/>
                        </a:spcBef>
                        <a:spcAft>
                          <a:spcPts val="0"/>
                        </a:spcAft>
                      </a:pPr>
                      <a:r>
                        <a:rPr lang="en-US" sz="1200" b="1" dirty="0">
                          <a:solidFill>
                            <a:schemeClr val="bg1"/>
                          </a:solidFill>
                          <a:effectLst/>
                          <a:latin typeface="Helvetica" pitchFamily="2" charset="0"/>
                          <a:ea typeface="Times New Roman" panose="02020603050405020304" pitchFamily="18" charset="0"/>
                        </a:rPr>
                        <a:t>I Don’t Use This Tool</a:t>
                      </a:r>
                    </a:p>
                  </a:txBody>
                  <a:tcPr marL="68580" marR="68580" marT="0" marB="0">
                    <a:solidFill>
                      <a:schemeClr val="accent1"/>
                    </a:solidFill>
                  </a:tcPr>
                </a:tc>
                <a:extLst>
                  <a:ext uri="{0D108BD9-81ED-4DB2-BD59-A6C34878D82A}">
                    <a16:rowId xmlns:a16="http://schemas.microsoft.com/office/drawing/2014/main" val="3069465317"/>
                  </a:ext>
                </a:extLst>
              </a:tr>
              <a:tr h="792149">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I utilize the </a:t>
                      </a:r>
                      <a:r>
                        <a:rPr lang="en-US" sz="1200" dirty="0">
                          <a:solidFill>
                            <a:srgbClr val="ABDB77"/>
                          </a:solidFill>
                          <a:effectLst/>
                          <a:latin typeface="Helvetica" pitchFamily="2" charset="0"/>
                          <a:ea typeface="Times New Roman" panose="02020603050405020304" pitchFamily="18" charset="0"/>
                        </a:rPr>
                        <a:t>Group or Community Calendar </a:t>
                      </a:r>
                      <a:r>
                        <a:rPr lang="en-US" sz="1200" dirty="0">
                          <a:effectLst/>
                          <a:latin typeface="Helvetica" pitchFamily="2" charset="0"/>
                          <a:ea typeface="Times New Roman" panose="02020603050405020304" pitchFamily="18" charset="0"/>
                        </a:rPr>
                        <a:t>to identify the dates and times of group calls.</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6 (12.2)</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7 (14.3)</a:t>
                      </a:r>
                    </a:p>
                  </a:txBody>
                  <a:tcPr marL="68580" marR="68580" marT="0" marB="0"/>
                </a:tc>
                <a:tc>
                  <a:txBody>
                    <a:bodyPr/>
                    <a:lstStyle/>
                    <a:p>
                      <a:pPr marL="0" marR="0">
                        <a:spcBef>
                          <a:spcPts val="0"/>
                        </a:spcBef>
                        <a:spcAft>
                          <a:spcPts val="0"/>
                        </a:spcAft>
                      </a:pPr>
                      <a:r>
                        <a:rPr lang="en-US" sz="1200" b="1" dirty="0">
                          <a:effectLst/>
                          <a:latin typeface="Helvetica" pitchFamily="2" charset="0"/>
                          <a:ea typeface="Times New Roman" panose="02020603050405020304" pitchFamily="18" charset="0"/>
                        </a:rPr>
                        <a:t>15 (30.6)</a:t>
                      </a:r>
                    </a:p>
                    <a:p>
                      <a:pPr marL="0" marR="0">
                        <a:spcBef>
                          <a:spcPts val="0"/>
                        </a:spcBef>
                        <a:spcAft>
                          <a:spcPts val="0"/>
                        </a:spcAft>
                      </a:pPr>
                      <a:r>
                        <a:rPr lang="en-US" sz="1200" b="1" dirty="0">
                          <a:effectLst/>
                          <a:latin typeface="Helvetica" pitchFamily="2" charset="0"/>
                          <a:ea typeface="Times New Roman" panose="02020603050405020304" pitchFamily="18" charset="0"/>
                        </a:rPr>
                        <a:t> </a:t>
                      </a:r>
                    </a:p>
                  </a:txBody>
                  <a:tcPr marL="68580" marR="68580" marT="0" marB="0">
                    <a:solidFill>
                      <a:srgbClr val="ABDB77"/>
                    </a:solidFill>
                  </a:tcPr>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21 (42.9)</a:t>
                      </a:r>
                    </a:p>
                    <a:p>
                      <a:pPr marL="0" marR="0">
                        <a:spcBef>
                          <a:spcPts val="0"/>
                        </a:spcBef>
                        <a:spcAft>
                          <a:spcPts val="0"/>
                        </a:spcAft>
                      </a:pPr>
                      <a:r>
                        <a:rPr lang="en-US" sz="1200" dirty="0">
                          <a:effectLst/>
                          <a:latin typeface="Helvetica" pitchFamily="2" charset="0"/>
                          <a:ea typeface="Times New Roman" panose="02020603050405020304" pitchFamily="18" charset="0"/>
                        </a:rPr>
                        <a:t> </a:t>
                      </a:r>
                    </a:p>
                  </a:txBody>
                  <a:tcPr marL="68580" marR="68580" marT="0" marB="0"/>
                </a:tc>
                <a:extLst>
                  <a:ext uri="{0D108BD9-81ED-4DB2-BD59-A6C34878D82A}">
                    <a16:rowId xmlns:a16="http://schemas.microsoft.com/office/drawing/2014/main" val="2481744382"/>
                  </a:ext>
                </a:extLst>
              </a:tr>
              <a:tr h="606001">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I utilize the </a:t>
                      </a:r>
                      <a:r>
                        <a:rPr lang="en-US" sz="1200" dirty="0">
                          <a:solidFill>
                            <a:srgbClr val="ABDB77"/>
                          </a:solidFill>
                          <a:effectLst/>
                          <a:latin typeface="Helvetica" pitchFamily="2" charset="0"/>
                          <a:ea typeface="Times New Roman" panose="02020603050405020304" pitchFamily="18" charset="0"/>
                        </a:rPr>
                        <a:t>Group or Community Forums </a:t>
                      </a:r>
                      <a:r>
                        <a:rPr lang="en-US" sz="1200" dirty="0">
                          <a:effectLst/>
                          <a:latin typeface="Helvetica" pitchFamily="2" charset="0"/>
                          <a:ea typeface="Times New Roman" panose="02020603050405020304" pitchFamily="18" charset="0"/>
                        </a:rPr>
                        <a:t>to post questions to the community/group.</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4 (8.2)</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4 (8.2)</a:t>
                      </a:r>
                    </a:p>
                  </a:txBody>
                  <a:tcPr marL="68580" marR="68580" marT="0" marB="0"/>
                </a:tc>
                <a:tc>
                  <a:txBody>
                    <a:bodyPr/>
                    <a:lstStyle/>
                    <a:p>
                      <a:pPr marL="0" marR="0">
                        <a:spcBef>
                          <a:spcPts val="0"/>
                        </a:spcBef>
                        <a:spcAft>
                          <a:spcPts val="0"/>
                        </a:spcAft>
                      </a:pPr>
                      <a:r>
                        <a:rPr lang="en-US" sz="1200" b="1" dirty="0">
                          <a:effectLst/>
                          <a:latin typeface="Helvetica" pitchFamily="2" charset="0"/>
                          <a:ea typeface="Times New Roman" panose="02020603050405020304" pitchFamily="18" charset="0"/>
                        </a:rPr>
                        <a:t>16 (32.6)</a:t>
                      </a:r>
                    </a:p>
                  </a:txBody>
                  <a:tcPr marL="68580" marR="68580" marT="0" marB="0">
                    <a:solidFill>
                      <a:srgbClr val="ABDB77"/>
                    </a:solidFill>
                  </a:tcPr>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25 (51.0)</a:t>
                      </a:r>
                    </a:p>
                  </a:txBody>
                  <a:tcPr marL="68580" marR="68580" marT="0" marB="0"/>
                </a:tc>
                <a:extLst>
                  <a:ext uri="{0D108BD9-81ED-4DB2-BD59-A6C34878D82A}">
                    <a16:rowId xmlns:a16="http://schemas.microsoft.com/office/drawing/2014/main" val="2882151933"/>
                  </a:ext>
                </a:extLst>
              </a:tr>
              <a:tr h="554047">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I utilize </a:t>
                      </a:r>
                      <a:r>
                        <a:rPr lang="en-US" sz="1200" dirty="0">
                          <a:solidFill>
                            <a:srgbClr val="ABDB77"/>
                          </a:solidFill>
                          <a:effectLst/>
                          <a:latin typeface="Helvetica" pitchFamily="2" charset="0"/>
                          <a:ea typeface="Times New Roman" panose="02020603050405020304" pitchFamily="18" charset="0"/>
                        </a:rPr>
                        <a:t>"My Feed" or the "Group Feed" </a:t>
                      </a:r>
                      <a:r>
                        <a:rPr lang="en-US" sz="1200" dirty="0">
                          <a:effectLst/>
                          <a:latin typeface="Helvetica" pitchFamily="2" charset="0"/>
                          <a:ea typeface="Times New Roman" panose="02020603050405020304" pitchFamily="18" charset="0"/>
                        </a:rPr>
                        <a:t>to share updates with the community/group.</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 (4.0)</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4 (8.2)</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7 (14.3)</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36 (73.5)</a:t>
                      </a:r>
                    </a:p>
                  </a:txBody>
                  <a:tcPr marL="68580" marR="68580" marT="0" marB="0"/>
                </a:tc>
                <a:extLst>
                  <a:ext uri="{0D108BD9-81ED-4DB2-BD59-A6C34878D82A}">
                    <a16:rowId xmlns:a16="http://schemas.microsoft.com/office/drawing/2014/main" val="420954484"/>
                  </a:ext>
                </a:extLst>
              </a:tr>
              <a:tr h="597293">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I utilize the </a:t>
                      </a:r>
                      <a:r>
                        <a:rPr lang="en-US" sz="1200" dirty="0">
                          <a:solidFill>
                            <a:srgbClr val="ABDB77"/>
                          </a:solidFill>
                          <a:effectLst/>
                          <a:latin typeface="Helvetica" pitchFamily="2" charset="0"/>
                          <a:ea typeface="Times New Roman" panose="02020603050405020304" pitchFamily="18" charset="0"/>
                        </a:rPr>
                        <a:t>Message</a:t>
                      </a:r>
                      <a:r>
                        <a:rPr lang="en-US" sz="1200" dirty="0">
                          <a:effectLst/>
                          <a:latin typeface="Helvetica" pitchFamily="2" charset="0"/>
                          <a:ea typeface="Times New Roman" panose="02020603050405020304" pitchFamily="18" charset="0"/>
                        </a:rPr>
                        <a:t> feature to send emails to the community/group.</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 (4.0)</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4 (8.2)</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10 (20.4)</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33 (67.4)</a:t>
                      </a:r>
                    </a:p>
                  </a:txBody>
                  <a:tcPr marL="68580" marR="68580" marT="0" marB="0"/>
                </a:tc>
                <a:extLst>
                  <a:ext uri="{0D108BD9-81ED-4DB2-BD59-A6C34878D82A}">
                    <a16:rowId xmlns:a16="http://schemas.microsoft.com/office/drawing/2014/main" val="1264851394"/>
                  </a:ext>
                </a:extLst>
              </a:tr>
              <a:tr h="578226">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I utilize the </a:t>
                      </a:r>
                      <a:r>
                        <a:rPr lang="en-US" sz="1200" dirty="0">
                          <a:solidFill>
                            <a:srgbClr val="ABDB77"/>
                          </a:solidFill>
                          <a:effectLst/>
                          <a:latin typeface="Helvetica" pitchFamily="2" charset="0"/>
                          <a:ea typeface="Times New Roman" panose="02020603050405020304" pitchFamily="18" charset="0"/>
                        </a:rPr>
                        <a:t>Connection</a:t>
                      </a:r>
                      <a:r>
                        <a:rPr lang="en-US" sz="1200" dirty="0">
                          <a:effectLst/>
                          <a:latin typeface="Helvetica" pitchFamily="2" charset="0"/>
                          <a:ea typeface="Times New Roman" panose="02020603050405020304" pitchFamily="18" charset="0"/>
                        </a:rPr>
                        <a:t> feature to connect with other members of the community.</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 (4.0)</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3 (6.1)</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16 (32.7)</a:t>
                      </a:r>
                    </a:p>
                  </a:txBody>
                  <a:tcPr marL="68580" marR="68580" marT="0" marB="0"/>
                </a:tc>
                <a:tc>
                  <a:txBody>
                    <a:bodyPr/>
                    <a:lstStyle/>
                    <a:p>
                      <a:pPr marL="0" marR="0">
                        <a:spcBef>
                          <a:spcPts val="0"/>
                        </a:spcBef>
                        <a:spcAft>
                          <a:spcPts val="0"/>
                        </a:spcAft>
                      </a:pPr>
                      <a:r>
                        <a:rPr lang="en-US" sz="1200" dirty="0">
                          <a:effectLst/>
                          <a:latin typeface="Helvetica" pitchFamily="2" charset="0"/>
                          <a:ea typeface="Times New Roman" panose="02020603050405020304" pitchFamily="18" charset="0"/>
                        </a:rPr>
                        <a:t>28 (57.2)</a:t>
                      </a:r>
                    </a:p>
                  </a:txBody>
                  <a:tcPr marL="68580" marR="68580" marT="0" marB="0"/>
                </a:tc>
                <a:extLst>
                  <a:ext uri="{0D108BD9-81ED-4DB2-BD59-A6C34878D82A}">
                    <a16:rowId xmlns:a16="http://schemas.microsoft.com/office/drawing/2014/main" val="889685215"/>
                  </a:ext>
                </a:extLst>
              </a:tr>
            </a:tbl>
          </a:graphicData>
        </a:graphic>
      </p:graphicFrame>
      <p:sp>
        <p:nvSpPr>
          <p:cNvPr id="4" name="Rectangle 3">
            <a:extLst>
              <a:ext uri="{FF2B5EF4-FFF2-40B4-BE49-F238E27FC236}">
                <a16:creationId xmlns:a16="http://schemas.microsoft.com/office/drawing/2014/main" id="{4974D9A4-1B77-BA45-A093-4696A977B191}"/>
              </a:ext>
            </a:extLst>
          </p:cNvPr>
          <p:cNvSpPr/>
          <p:nvPr/>
        </p:nvSpPr>
        <p:spPr>
          <a:xfrm>
            <a:off x="381001" y="1746491"/>
            <a:ext cx="7183677" cy="307777"/>
          </a:xfrm>
          <a:prstGeom prst="rect">
            <a:avLst/>
          </a:prstGeom>
        </p:spPr>
        <p:txBody>
          <a:bodyPr wrap="square">
            <a:spAutoFit/>
          </a:bodyPr>
          <a:lstStyle/>
          <a:p>
            <a:r>
              <a:rPr lang="en-US" sz="1400" dirty="0">
                <a:solidFill>
                  <a:schemeClr val="tx2"/>
                </a:solidFill>
                <a:latin typeface="Helvetica" pitchFamily="2" charset="0"/>
              </a:rPr>
              <a:t>Table 3: Frequency of use of Group Virtual Spaces/Tools (n=49)</a:t>
            </a:r>
          </a:p>
        </p:txBody>
      </p:sp>
    </p:spTree>
    <p:extLst>
      <p:ext uri="{BB962C8B-B14F-4D97-AF65-F5344CB8AC3E}">
        <p14:creationId xmlns:p14="http://schemas.microsoft.com/office/powerpoint/2010/main" val="1974780997"/>
      </p:ext>
    </p:extLst>
  </p:cSld>
  <p:clrMapOvr>
    <a:masterClrMapping/>
  </p:clrMapOvr>
</p:sld>
</file>

<file path=ppt/theme/theme1.xml><?xml version="1.0" encoding="utf-8"?>
<a:theme xmlns:a="http://schemas.openxmlformats.org/drawingml/2006/main" name="IS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DS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029dc7a2-108d-411f-8710-e348be01c90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E618A56B9C6B439E610276692E2AD0" ma:contentTypeVersion="11" ma:contentTypeDescription="Create a new document." ma:contentTypeScope="" ma:versionID="a730ced3ce3b11a3994e867ea69312bc">
  <xsd:schema xmlns:xsd="http://www.w3.org/2001/XMLSchema" xmlns:xs="http://www.w3.org/2001/XMLSchema" xmlns:p="http://schemas.microsoft.com/office/2006/metadata/properties" xmlns:ns2="47603e70-efd9-466a-9882-d1f86fe54a78" xmlns:ns3="029dc7a2-108d-411f-8710-e348be01c903" targetNamespace="http://schemas.microsoft.com/office/2006/metadata/properties" ma:root="true" ma:fieldsID="3b72cb8dc928393a592653433cb74ea5" ns2:_="" ns3:_="">
    <xsd:import namespace="47603e70-efd9-466a-9882-d1f86fe54a78"/>
    <xsd:import namespace="029dc7a2-108d-411f-8710-e348be01c90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Date"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603e70-efd9-466a-9882-d1f86fe54a7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9dc7a2-108d-411f-8710-e348be01c90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Date" ma:index="16" nillable="true" ma:displayName="Date" ma:format="DateOnly" ma:internalName="Date">
      <xsd:simpleType>
        <xsd:restriction base="dms:DateTim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567F08-B8B8-4658-A22B-5A1C61A2482E}">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47603e70-efd9-466a-9882-d1f86fe54a78"/>
    <ds:schemaRef ds:uri="http://schemas.microsoft.com/office/infopath/2007/PartnerControls"/>
    <ds:schemaRef ds:uri="029dc7a2-108d-411f-8710-e348be01c903"/>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ED640DA7-C55D-4568-9B1A-EC869C335C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603e70-efd9-466a-9882-d1f86fe54a78"/>
    <ds:schemaRef ds:uri="029dc7a2-108d-411f-8710-e348be01c9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5E4A91-2836-408A-8F97-E26308947A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Settings\Jose.T.Montero\Application Data\Microsoft\Templates\DPHS1.pot</Template>
  <TotalTime>10379</TotalTime>
  <Words>2712</Words>
  <Application>Microsoft Macintosh PowerPoint</Application>
  <PresentationFormat>On-screen Show (4:3)</PresentationFormat>
  <Paragraphs>381</Paragraphs>
  <Slides>26</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ＭＳ Ｐゴシック</vt:lpstr>
      <vt:lpstr>Arial</vt:lpstr>
      <vt:lpstr>Calibri</vt:lpstr>
      <vt:lpstr>Helvetica</vt:lpstr>
      <vt:lpstr>Helvetica Neue</vt:lpstr>
      <vt:lpstr>Helvetica Neue Light</vt:lpstr>
      <vt:lpstr>Times New Roman</vt:lpstr>
      <vt:lpstr>ISDS</vt:lpstr>
      <vt:lpstr>ISDS Slide Template</vt:lpstr>
      <vt:lpstr>PowerPoint Presentation</vt:lpstr>
      <vt:lpstr>PowerPoint Presentation</vt:lpstr>
      <vt:lpstr>PowerPoint Presentation</vt:lpstr>
      <vt:lpstr>PowerPoint Presentation</vt:lpstr>
      <vt:lpstr>Respondent Demographics (cont.)</vt:lpstr>
      <vt:lpstr>Engagement in NSSP CoP Activities</vt:lpstr>
      <vt:lpstr>Engagement in NSSP CoP Activities</vt:lpstr>
      <vt:lpstr>Awareness, Availability, and Use of Tools for the NSSP CoP</vt:lpstr>
      <vt:lpstr>Awareness, Availability, and Use of Tools for the NSSP CoP (cont.)</vt:lpstr>
      <vt:lpstr>Awareness, Availability, and Use of Tools for the NSSP CoP (cont.)</vt:lpstr>
      <vt:lpstr>Awareness, Availability, and Use of Tools for the NSSP CoP (cont.)</vt:lpstr>
      <vt:lpstr>Likelihood of Recommending NSSP CoP Resources</vt:lpstr>
      <vt:lpstr>Increase in Syndromic Surveillance Knowledge</vt:lpstr>
      <vt:lpstr>Navigation of the ISDS Website</vt:lpstr>
      <vt:lpstr>Assessment of Collaborations and Partnerships</vt:lpstr>
      <vt:lpstr>Assessment of Collaborations and Partnerships (cont.)</vt:lpstr>
      <vt:lpstr>Assessment of Collaborations and Partnerships (cont.)</vt:lpstr>
      <vt:lpstr>Value and Satisfaction with membership in the NSSP CoP</vt:lpstr>
      <vt:lpstr>Value and Satisfaction with membership in the NSSP CoP (cont.)</vt:lpstr>
      <vt:lpstr>Value and Satisfaction with membership in the NSSP CoP (cont.)</vt:lpstr>
      <vt:lpstr>Value and Satisfaction with membership in the NSSP CoP (cont.)</vt:lpstr>
      <vt:lpstr>Recommendations</vt:lpstr>
      <vt:lpstr>Recommendations (cont.)</vt:lpstr>
      <vt:lpstr>Recommendations (cont.)</vt:lpstr>
      <vt:lpstr>Limitations</vt:lpstr>
      <vt:lpstr>Questions?</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DHHS User</dc:creator>
  <cp:lastModifiedBy>Emilie Lamb</cp:lastModifiedBy>
  <cp:revision>418</cp:revision>
  <cp:lastPrinted>2013-05-02T12:23:47Z</cp:lastPrinted>
  <dcterms:created xsi:type="dcterms:W3CDTF">2015-03-16T15:02:18Z</dcterms:created>
  <dcterms:modified xsi:type="dcterms:W3CDTF">2018-10-11T17:53:52Z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0x01010044E618A56B9C6B439E610276692E2AD0</vt:lpwstr>
  </property>
</Properties>
</file>